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Courgette"/>
      <p:regular r:id="rId17"/>
    </p:embeddedFont>
    <p:embeddedFont>
      <p:font typeface="Lustria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ourgette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ustria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hape 12"/>
          <p:cNvGrpSpPr/>
          <p:nvPr/>
        </p:nvGrpSpPr>
        <p:grpSpPr>
          <a:xfrm>
            <a:off x="486872" y="411479"/>
            <a:ext cx="8170253" cy="6035039"/>
            <a:chOff x="486872" y="411479"/>
            <a:chExt cx="8170253" cy="6035039"/>
          </a:xfrm>
        </p:grpSpPr>
        <p:sp>
          <p:nvSpPr>
            <p:cNvPr id="13" name="Shape 13"/>
            <p:cNvSpPr/>
            <p:nvPr/>
          </p:nvSpPr>
          <p:spPr>
            <a:xfrm>
              <a:off x="486872" y="411479"/>
              <a:ext cx="8170253" cy="603503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562843" y="475487"/>
              <a:ext cx="7982711" cy="5888735"/>
            </a:xfrm>
            <a:prstGeom prst="rect">
              <a:avLst/>
            </a:prstGeom>
            <a:noFill/>
            <a:ln cap="flat" cmpd="sng" w="12700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cxnSp>
          <p:nvCxnSpPr>
            <p:cNvPr id="15" name="Shape 15"/>
            <p:cNvCxnSpPr/>
            <p:nvPr/>
          </p:nvCxnSpPr>
          <p:spPr>
            <a:xfrm>
              <a:off x="562841" y="6133646"/>
              <a:ext cx="7982711" cy="1471"/>
            </a:xfrm>
            <a:prstGeom prst="straightConnector1">
              <a:avLst/>
            </a:prstGeom>
            <a:noFill/>
            <a:ln cap="flat" cmpd="sng" w="12700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" name="Shape 16"/>
            <p:cNvSpPr/>
            <p:nvPr/>
          </p:nvSpPr>
          <p:spPr>
            <a:xfrm>
              <a:off x="562843" y="457200"/>
              <a:ext cx="7982711" cy="2578607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7" name="Shape 17"/>
          <p:cNvSpPr txBox="1"/>
          <p:nvPr>
            <p:ph type="ctrTitle"/>
          </p:nvPr>
        </p:nvSpPr>
        <p:spPr>
          <a:xfrm>
            <a:off x="914400" y="1123950"/>
            <a:ext cx="7342188" cy="1924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5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914400" y="3429000"/>
            <a:ext cx="734218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ctr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ctr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ctr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ctr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ctr">
              <a:spcBef>
                <a:spcPts val="36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ctr">
              <a:spcBef>
                <a:spcPts val="36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ctr">
              <a:spcBef>
                <a:spcPts val="36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ctr">
              <a:spcBef>
                <a:spcPts val="36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73741" y="6122894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638800" y="6122894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4191000" y="6122894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, Picture, and Capti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Shape 122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123" name="Shape 123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grpSp>
            <p:nvGrpSpPr>
              <p:cNvPr id="124" name="Shape 124"/>
              <p:cNvGrpSpPr/>
              <p:nvPr/>
            </p:nvGrpSpPr>
            <p:grpSpPr>
              <a:xfrm>
                <a:off x="182880" y="173698"/>
                <a:ext cx="8778239" cy="6510601"/>
                <a:chOff x="182880" y="173698"/>
                <a:chExt cx="8778239" cy="6510601"/>
              </a:xfrm>
            </p:grpSpPr>
            <p:sp>
              <p:nvSpPr>
                <p:cNvPr id="125" name="Shape 125"/>
                <p:cNvSpPr/>
                <p:nvPr/>
              </p:nvSpPr>
              <p:spPr>
                <a:xfrm>
                  <a:off x="182880" y="173698"/>
                  <a:ext cx="8778239" cy="6510601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>
                  <a:outerShdw blurRad="63500" sx="101000" rotWithShape="0" algn="ctr" sy="1010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grpSp>
              <p:nvGrpSpPr>
                <p:cNvPr id="126" name="Shape 126"/>
                <p:cNvGrpSpPr/>
                <p:nvPr/>
              </p:nvGrpSpPr>
              <p:grpSpPr>
                <a:xfrm>
                  <a:off x="256032" y="237744"/>
                  <a:ext cx="8622792" cy="6364223"/>
                  <a:chOff x="247157" y="247430"/>
                  <a:chExt cx="8622792" cy="6364223"/>
                </a:xfrm>
              </p:grpSpPr>
              <p:sp>
                <p:nvSpPr>
                  <p:cNvPr id="127" name="Shape 127"/>
                  <p:cNvSpPr/>
                  <p:nvPr/>
                </p:nvSpPr>
                <p:spPr>
                  <a:xfrm>
                    <a:off x="247157" y="247430"/>
                    <a:ext cx="8622792" cy="6364223"/>
                  </a:xfrm>
                  <a:prstGeom prst="rect">
                    <a:avLst/>
                  </a:prstGeom>
                  <a:noFill/>
                  <a:ln cap="flat" cmpd="sng" w="12700">
                    <a:solidFill>
                      <a:srgbClr val="C6C5BC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  <p:txBody>
                  <a:bodyPr anchorCtr="0" anchor="ctr" bIns="45700" lIns="91425" rIns="91425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Lustria"/>
                      <a:ea typeface="Lustria"/>
                      <a:cs typeface="Lustria"/>
                      <a:sym typeface="Lustria"/>
                    </a:endParaRPr>
                  </a:p>
                </p:txBody>
              </p:sp>
              <p:cxnSp>
                <p:nvCxnSpPr>
                  <p:cNvPr id="128" name="Shape 128"/>
                  <p:cNvCxnSpPr/>
                  <p:nvPr/>
                </p:nvCxnSpPr>
                <p:spPr>
                  <a:xfrm>
                    <a:off x="247157" y="6389023"/>
                    <a:ext cx="8622792" cy="1587"/>
                  </a:xfrm>
                  <a:prstGeom prst="straightConnector1">
                    <a:avLst/>
                  </a:prstGeom>
                  <a:noFill/>
                  <a:ln cap="flat" cmpd="sng" w="12700">
                    <a:solidFill>
                      <a:srgbClr val="C6C5BC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sp>
            <p:nvSpPr>
              <p:cNvPr id="129" name="Shape 129"/>
              <p:cNvSpPr/>
              <p:nvPr/>
            </p:nvSpPr>
            <p:spPr>
              <a:xfrm rot="5400000">
                <a:off x="801085" y="3274089"/>
                <a:ext cx="6135623" cy="64008"/>
              </a:xfrm>
              <a:prstGeom prst="rect">
                <a:avLst/>
              </a:prstGeom>
              <a:solidFill>
                <a:srgbClr val="C9D1D5"/>
              </a:solidFill>
              <a:ln cap="flat" cmpd="sng" w="9525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</p:grpSp>
        <p:sp>
          <p:nvSpPr>
            <p:cNvPr id="130" name="Shape 130"/>
            <p:cNvSpPr/>
            <p:nvPr/>
          </p:nvSpPr>
          <p:spPr>
            <a:xfrm rot="10800000">
              <a:off x="258763" y="1594461"/>
              <a:ext cx="3575304" cy="64008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530225" y="1694328"/>
            <a:ext cx="3008313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328319" y="609600"/>
            <a:ext cx="4114800" cy="546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530225" y="2672323"/>
            <a:ext cx="3008313" cy="3403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20000"/>
              </a:lnSpc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  <p:sp>
        <p:nvSpPr>
          <p:cNvPr id="137" name="Shape 137"/>
          <p:cNvSpPr/>
          <p:nvPr>
            <p:ph idx="3" type="pic"/>
          </p:nvPr>
        </p:nvSpPr>
        <p:spPr>
          <a:xfrm>
            <a:off x="352891" y="310122"/>
            <a:ext cx="3398836" cy="1204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140" name="Shape 140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sp>
            <p:nvSpPr>
              <p:cNvPr id="141" name="Shape 141"/>
              <p:cNvSpPr/>
              <p:nvPr/>
            </p:nvSpPr>
            <p:spPr>
              <a:xfrm>
                <a:off x="182880" y="173698"/>
                <a:ext cx="8778239" cy="651060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63500" sx="101000" rotWithShape="0" algn="ctr" sy="1010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grpSp>
            <p:nvGrpSpPr>
              <p:cNvPr id="142" name="Shape 142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43" name="Shape 143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cxnSp>
              <p:nvCxnSpPr>
                <p:cNvPr id="144" name="Shape 144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45" name="Shape 145"/>
            <p:cNvSpPr/>
            <p:nvPr/>
          </p:nvSpPr>
          <p:spPr>
            <a:xfrm rot="5400000">
              <a:off x="801085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46" name="Shape 146"/>
          <p:cNvSpPr txBox="1"/>
          <p:nvPr>
            <p:ph type="title"/>
          </p:nvPr>
        </p:nvSpPr>
        <p:spPr>
          <a:xfrm>
            <a:off x="530352" y="1691640"/>
            <a:ext cx="3008376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7" name="Shape 147"/>
          <p:cNvSpPr/>
          <p:nvPr>
            <p:ph idx="2" type="pic"/>
          </p:nvPr>
        </p:nvSpPr>
        <p:spPr>
          <a:xfrm>
            <a:off x="4338558" y="612775"/>
            <a:ext cx="4114800" cy="5468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000"/>
              </a:spcBef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530352" y="2670048"/>
            <a:ext cx="3008376" cy="34015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20000"/>
              </a:lnSpc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Shape 153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154" name="Shape 154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sp>
            <p:nvSpPr>
              <p:cNvPr id="155" name="Shape 155"/>
              <p:cNvSpPr/>
              <p:nvPr/>
            </p:nvSpPr>
            <p:spPr>
              <a:xfrm>
                <a:off x="182880" y="173698"/>
                <a:ext cx="8778239" cy="651060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63500" sx="101000" rotWithShape="0" algn="ctr" sy="1010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grpSp>
            <p:nvGrpSpPr>
              <p:cNvPr id="156" name="Shape 156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57" name="Shape 157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cxnSp>
              <p:nvCxnSpPr>
                <p:cNvPr id="158" name="Shape 158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59" name="Shape 15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60" name="Shape 160"/>
          <p:cNvSpPr txBox="1"/>
          <p:nvPr>
            <p:ph type="title"/>
          </p:nvPr>
        </p:nvSpPr>
        <p:spPr>
          <a:xfrm>
            <a:off x="530350" y="4287819"/>
            <a:ext cx="8021977" cy="91619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3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1" name="Shape 161"/>
          <p:cNvSpPr/>
          <p:nvPr>
            <p:ph idx="2" type="pic"/>
          </p:nvPr>
        </p:nvSpPr>
        <p:spPr>
          <a:xfrm>
            <a:off x="356346" y="331693"/>
            <a:ext cx="8421624" cy="37831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000"/>
              </a:spcBef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4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4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400"/>
              </a:spcBef>
              <a:buClr>
                <a:srgbClr val="B0BBB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4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530350" y="5271246"/>
            <a:ext cx="8021977" cy="101301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Shape 167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168" name="Shape 168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169" name="Shape 169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171" name="Shape 171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72" name="Shape 172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cap="flat" cmpd="sng" w="9525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</p:grpSp>
      </p:grpSp>
      <p:sp>
        <p:nvSpPr>
          <p:cNvPr id="173" name="Shape 173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 rot="5400000">
            <a:off x="2606833" y="426879"/>
            <a:ext cx="3931919" cy="73453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75" name="Shape 175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Shape 179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180" name="Shape 180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sp>
            <p:nvSpPr>
              <p:cNvPr id="181" name="Shape 181"/>
              <p:cNvSpPr/>
              <p:nvPr/>
            </p:nvSpPr>
            <p:spPr>
              <a:xfrm>
                <a:off x="182880" y="173698"/>
                <a:ext cx="8778239" cy="651060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63500" sx="101000" rotWithShape="0" algn="ctr" sy="1010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grpSp>
            <p:nvGrpSpPr>
              <p:cNvPr id="182" name="Shape 182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83" name="Shape 183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cxnSp>
              <p:nvCxnSpPr>
                <p:cNvPr id="184" name="Shape 184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85" name="Shape 185"/>
            <p:cNvSpPr/>
            <p:nvPr/>
          </p:nvSpPr>
          <p:spPr>
            <a:xfrm rot="5400000">
              <a:off x="4242277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86" name="Shape 186"/>
          <p:cNvSpPr txBox="1"/>
          <p:nvPr>
            <p:ph type="title"/>
          </p:nvPr>
        </p:nvSpPr>
        <p:spPr>
          <a:xfrm rot="5400000">
            <a:off x="5341328" y="2659669"/>
            <a:ext cx="5516562" cy="1416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3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 rot="5400000">
            <a:off x="959829" y="227992"/>
            <a:ext cx="5516562" cy="62797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89" name="Shape 189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24" name="Shape 24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25" name="Shape 25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26" name="Shape 26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27" name="Shape 27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8" name="Shape 28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cap="flat" cmpd="sng" w="9525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</p:grpSp>
      </p:grpSp>
      <p:sp>
        <p:nvSpPr>
          <p:cNvPr id="29" name="Shape 29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486872" y="411479"/>
            <a:ext cx="8170253" cy="6035039"/>
            <a:chOff x="486872" y="411479"/>
            <a:chExt cx="8170253" cy="6035039"/>
          </a:xfrm>
        </p:grpSpPr>
        <p:sp>
          <p:nvSpPr>
            <p:cNvPr id="36" name="Shape 36"/>
            <p:cNvSpPr/>
            <p:nvPr/>
          </p:nvSpPr>
          <p:spPr>
            <a:xfrm>
              <a:off x="486872" y="411479"/>
              <a:ext cx="8170253" cy="603503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562841" y="475487"/>
              <a:ext cx="7982712" cy="5888735"/>
              <a:chOff x="562841" y="475487"/>
              <a:chExt cx="7982712" cy="5888735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562843" y="475487"/>
                <a:ext cx="7982711" cy="5888735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39" name="Shape 39"/>
              <p:cNvCxnSpPr/>
              <p:nvPr/>
            </p:nvCxnSpPr>
            <p:spPr>
              <a:xfrm>
                <a:off x="562841" y="6133646"/>
                <a:ext cx="7982711" cy="1471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" name="Shape 40"/>
              <p:cNvCxnSpPr/>
              <p:nvPr/>
            </p:nvCxnSpPr>
            <p:spPr>
              <a:xfrm>
                <a:off x="562841" y="3427528"/>
                <a:ext cx="7982711" cy="1471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41" name="Shape 41"/>
          <p:cNvSpPr txBox="1"/>
          <p:nvPr>
            <p:ph type="ctrTitle"/>
          </p:nvPr>
        </p:nvSpPr>
        <p:spPr>
          <a:xfrm>
            <a:off x="900112" y="3442446"/>
            <a:ext cx="7345361" cy="153296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5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900112" y="5029200"/>
            <a:ext cx="7345361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ctr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2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ctr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ctr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ctr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ctr">
              <a:spcBef>
                <a:spcPts val="36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ctr">
              <a:spcBef>
                <a:spcPts val="36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ctr">
              <a:spcBef>
                <a:spcPts val="36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ctr">
              <a:spcBef>
                <a:spcPts val="360"/>
              </a:spcBef>
              <a:buClr>
                <a:srgbClr val="3F3F3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569258" y="6122894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5638800" y="612440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45" name="Shape 45"/>
          <p:cNvSpPr/>
          <p:nvPr>
            <p:ph idx="2" type="pic"/>
          </p:nvPr>
        </p:nvSpPr>
        <p:spPr>
          <a:xfrm>
            <a:off x="636493" y="533400"/>
            <a:ext cx="7836407" cy="28289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spcBef>
                <a:spcPts val="20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Shape 47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48" name="Shape 48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49" name="Shape 49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50" name="Shape 50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51" name="Shape 51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900112" y="1371600"/>
            <a:ext cx="7345361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5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900112" y="3134566"/>
            <a:ext cx="734536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rgbClr val="3F3F3F"/>
              </a:buClr>
              <a:buFont typeface="Arial"/>
              <a:buNone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B0BBB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3F3F3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B0BBB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3F3F3F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Shape 58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59" name="Shape 59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60" name="Shape 60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61" name="Shape 61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62" name="Shape 62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3" name="Shape 63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cap="flat" cmpd="sng" w="9525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</p:grpSp>
      </p:grpSp>
      <p:sp>
        <p:nvSpPr>
          <p:cNvPr id="64" name="Shape 64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900111" y="2147888"/>
            <a:ext cx="3566159" cy="3927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1222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222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648198" y="2147888"/>
            <a:ext cx="3566159" cy="3927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1222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222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hape 71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72" name="Shape 72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82880" y="173698"/>
                <a:ext cx="8778239" cy="651060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63500" sx="101000" rotWithShape="0" algn="ctr" sy="1010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grpSp>
            <p:nvGrpSpPr>
              <p:cNvPr id="74" name="Shape 74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75" name="Shape 75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cxnSp>
              <p:nvCxnSpPr>
                <p:cNvPr id="76" name="Shape 76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7" name="Shape 77"/>
                <p:cNvSpPr/>
                <p:nvPr/>
              </p:nvSpPr>
              <p:spPr>
                <a:xfrm>
                  <a:off x="247157" y="1612391"/>
                  <a:ext cx="8622792" cy="64008"/>
                </a:xfrm>
                <a:prstGeom prst="rect">
                  <a:avLst/>
                </a:prstGeom>
                <a:solidFill>
                  <a:srgbClr val="C9D1D5"/>
                </a:solidFill>
                <a:ln cap="flat" cmpd="sng" w="9525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</p:grpSp>
        </p:grpSp>
        <p:cxnSp>
          <p:nvCxnSpPr>
            <p:cNvPr id="78" name="Shape 78"/>
            <p:cNvCxnSpPr/>
            <p:nvPr/>
          </p:nvCxnSpPr>
          <p:spPr>
            <a:xfrm flipH="1" rot="-5400000">
              <a:off x="2217480" y="4026437"/>
              <a:ext cx="4711325" cy="2285"/>
            </a:xfrm>
            <a:prstGeom prst="straightConnector1">
              <a:avLst/>
            </a:prstGeom>
            <a:noFill/>
            <a:ln cap="flat" cmpd="sng" w="12700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9" name="Shape 79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32300" y="1708990"/>
            <a:ext cx="3566159" cy="8325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rgbClr val="3F3F3F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1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1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32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632300" y="2590800"/>
            <a:ext cx="3566159" cy="3484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1222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222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27000" lvl="5" marL="1485900" marR="0" rtl="0" algn="l">
              <a:spcBef>
                <a:spcPts val="32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38113" lvl="6" marL="1712913" marR="0" rtl="0" algn="l">
              <a:spcBef>
                <a:spcPts val="32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31763" lvl="7" marL="1947863" marR="0" rtl="0" algn="l">
              <a:spcBef>
                <a:spcPts val="32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30175" lvl="8" marL="2174875" marR="0" rtl="0" algn="l">
              <a:spcBef>
                <a:spcPts val="32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3" type="body"/>
          </p:nvPr>
        </p:nvSpPr>
        <p:spPr>
          <a:xfrm>
            <a:off x="4945539" y="1708990"/>
            <a:ext cx="3566159" cy="83250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300"/>
              </a:spcBef>
              <a:buClr>
                <a:srgbClr val="3F3F3F"/>
              </a:buClr>
              <a:buFont typeface="Arial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1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1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32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32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320"/>
              </a:spcBef>
              <a:buClr>
                <a:srgbClr val="B0BBB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320"/>
              </a:spcBef>
              <a:buClr>
                <a:srgbClr val="3F3F3F"/>
              </a:buClr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4" type="body"/>
          </p:nvPr>
        </p:nvSpPr>
        <p:spPr>
          <a:xfrm>
            <a:off x="4945539" y="2590800"/>
            <a:ext cx="3566159" cy="3484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59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1222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222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27000" lvl="5" marL="1485900" marR="0" rtl="0" algn="l">
              <a:spcBef>
                <a:spcPts val="32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38113" lvl="6" marL="1712913" marR="0" rtl="0" algn="l">
              <a:spcBef>
                <a:spcPts val="32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31763" lvl="7" marL="1947863" marR="0" rtl="0" algn="l">
              <a:spcBef>
                <a:spcPts val="32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30175" lvl="8" marL="2174875" marR="0" rtl="0" algn="l">
              <a:spcBef>
                <a:spcPts val="32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Shape 88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89" name="Shape 89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90" name="Shape 90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91" name="Shape 91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92" name="Shape 92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3" name="Shape 93"/>
              <p:cNvSpPr/>
              <p:nvPr/>
            </p:nvSpPr>
            <p:spPr>
              <a:xfrm>
                <a:off x="247157" y="1612391"/>
                <a:ext cx="8622792" cy="64008"/>
              </a:xfrm>
              <a:prstGeom prst="rect">
                <a:avLst/>
              </a:prstGeom>
              <a:solidFill>
                <a:srgbClr val="C9D1D5"/>
              </a:solidFill>
              <a:ln cap="flat" cmpd="sng" w="9525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</p:grpSp>
      </p:grpSp>
      <p:sp>
        <p:nvSpPr>
          <p:cNvPr id="94" name="Shape 94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Shape 99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sp>
          <p:nvSpPr>
            <p:cNvPr id="100" name="Shape 100"/>
            <p:cNvSpPr/>
            <p:nvPr/>
          </p:nvSpPr>
          <p:spPr>
            <a:xfrm>
              <a:off x="182880" y="173698"/>
              <a:ext cx="8778239" cy="651060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sx="101000" rotWithShape="0" algn="ctr" sy="101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  <p:grpSp>
          <p:nvGrpSpPr>
            <p:cNvPr id="101" name="Shape 101"/>
            <p:cNvGrpSpPr/>
            <p:nvPr/>
          </p:nvGrpSpPr>
          <p:grpSpPr>
            <a:xfrm>
              <a:off x="256032" y="237744"/>
              <a:ext cx="8622792" cy="6364223"/>
              <a:chOff x="247157" y="247430"/>
              <a:chExt cx="8622792" cy="6364223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247157" y="247430"/>
                <a:ext cx="8622792" cy="6364223"/>
              </a:xfrm>
              <a:prstGeom prst="rect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cxnSp>
            <p:nvCxnSpPr>
              <p:cNvPr id="103" name="Shape 103"/>
              <p:cNvCxnSpPr/>
              <p:nvPr/>
            </p:nvCxnSpPr>
            <p:spPr>
              <a:xfrm>
                <a:off x="247157" y="6389023"/>
                <a:ext cx="8622792" cy="1587"/>
              </a:xfrm>
              <a:prstGeom prst="straightConnector1">
                <a:avLst/>
              </a:prstGeom>
              <a:noFill/>
              <a:ln cap="flat" cmpd="sng" w="12700">
                <a:solidFill>
                  <a:srgbClr val="C6C5BC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04" name="Shape 104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Shape 108"/>
          <p:cNvGrpSpPr/>
          <p:nvPr/>
        </p:nvGrpSpPr>
        <p:grpSpPr>
          <a:xfrm>
            <a:off x="182880" y="173698"/>
            <a:ext cx="8778239" cy="6510601"/>
            <a:chOff x="182880" y="173698"/>
            <a:chExt cx="8778239" cy="6510601"/>
          </a:xfrm>
        </p:grpSpPr>
        <p:grpSp>
          <p:nvGrpSpPr>
            <p:cNvPr id="109" name="Shape 109"/>
            <p:cNvGrpSpPr/>
            <p:nvPr/>
          </p:nvGrpSpPr>
          <p:grpSpPr>
            <a:xfrm>
              <a:off x="182880" y="173698"/>
              <a:ext cx="8778239" cy="6510601"/>
              <a:chOff x="182880" y="173698"/>
              <a:chExt cx="8778239" cy="6510601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182880" y="173698"/>
                <a:ext cx="8778239" cy="6510601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>
                <a:outerShdw blurRad="63500" sx="101000" rotWithShape="0" algn="ctr" sy="1010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Lustria"/>
                  <a:ea typeface="Lustria"/>
                  <a:cs typeface="Lustria"/>
                  <a:sym typeface="Lustria"/>
                </a:endParaRPr>
              </a:p>
            </p:txBody>
          </p:sp>
          <p:grpSp>
            <p:nvGrpSpPr>
              <p:cNvPr id="111" name="Shape 111"/>
              <p:cNvGrpSpPr/>
              <p:nvPr/>
            </p:nvGrpSpPr>
            <p:grpSpPr>
              <a:xfrm>
                <a:off x="256032" y="237744"/>
                <a:ext cx="8622792" cy="6364223"/>
                <a:chOff x="247157" y="247430"/>
                <a:chExt cx="8622792" cy="6364223"/>
              </a:xfrm>
            </p:grpSpPr>
            <p:sp>
              <p:nvSpPr>
                <p:cNvPr id="112" name="Shape 112"/>
                <p:cNvSpPr/>
                <p:nvPr/>
              </p:nvSpPr>
              <p:spPr>
                <a:xfrm>
                  <a:off x="247157" y="247430"/>
                  <a:ext cx="8622792" cy="6364223"/>
                </a:xfrm>
                <a:prstGeom prst="rect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Lustria"/>
                    <a:ea typeface="Lustria"/>
                    <a:cs typeface="Lustria"/>
                    <a:sym typeface="Lustria"/>
                  </a:endParaRPr>
                </a:p>
              </p:txBody>
            </p:sp>
            <p:cxnSp>
              <p:nvCxnSpPr>
                <p:cNvPr id="113" name="Shape 113"/>
                <p:cNvCxnSpPr/>
                <p:nvPr/>
              </p:nvCxnSpPr>
              <p:spPr>
                <a:xfrm>
                  <a:off x="247157" y="6389023"/>
                  <a:ext cx="8622792" cy="1587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C6C5BC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14" name="Shape 114"/>
            <p:cNvSpPr/>
            <p:nvPr/>
          </p:nvSpPr>
          <p:spPr>
            <a:xfrm rot="5400000">
              <a:off x="801085" y="3274089"/>
              <a:ext cx="6135623" cy="64008"/>
            </a:xfrm>
            <a:prstGeom prst="rect">
              <a:avLst/>
            </a:prstGeom>
            <a:solidFill>
              <a:srgbClr val="C9D1D5"/>
            </a:solidFill>
            <a:ln cap="flat" cmpd="sng" w="9525">
              <a:solidFill>
                <a:srgbClr val="C6C5BC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endParaRPr>
            </a:p>
          </p:txBody>
        </p:sp>
      </p:grpSp>
      <p:sp>
        <p:nvSpPr>
          <p:cNvPr id="115" name="Shape 115"/>
          <p:cNvSpPr txBox="1"/>
          <p:nvPr>
            <p:ph type="title"/>
          </p:nvPr>
        </p:nvSpPr>
        <p:spPr>
          <a:xfrm>
            <a:off x="530225" y="1169891"/>
            <a:ext cx="3008313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2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328319" y="609600"/>
            <a:ext cx="4114800" cy="546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530225" y="2147888"/>
            <a:ext cx="3008313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20000"/>
              </a:lnSpc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6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1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1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180"/>
              </a:spcBef>
              <a:buClr>
                <a:srgbClr val="B0BBB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180"/>
              </a:spcBef>
              <a:buClr>
                <a:srgbClr val="3F3F3F"/>
              </a:buClr>
              <a:buFont typeface="Arial"/>
              <a:buNone/>
              <a:defRPr b="0" i="0" sz="9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3F3F3F"/>
              </a:buClr>
              <a:buFont typeface="Lustria"/>
              <a:buNone/>
              <a:defRPr b="0" i="0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96837" lvl="1" marL="5794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22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109537" lvl="2" marL="8080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122237" lvl="3" marL="1036638" marR="0" rtl="0" algn="l">
              <a:spcBef>
                <a:spcPts val="60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122237" lvl="4" marL="1265238" marR="0" rtl="0" algn="l">
              <a:spcBef>
                <a:spcPts val="60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114300" lvl="5" marL="1485900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125413" lvl="6" marL="1712913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119063" lvl="7" marL="1947863" marR="0" rtl="0" algn="l">
              <a:spcBef>
                <a:spcPts val="360"/>
              </a:spcBef>
              <a:buClr>
                <a:srgbClr val="B0BBB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117475" lvl="8" marL="2174875" marR="0" rtl="0" algn="l">
              <a:spcBef>
                <a:spcPts val="360"/>
              </a:spcBef>
              <a:buClr>
                <a:srgbClr val="3F3F3F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243839" y="6371591"/>
            <a:ext cx="2133599" cy="2593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5958839" y="6371591"/>
            <a:ext cx="2895600" cy="25780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0BBBF"/>
                </a:solidFill>
                <a:latin typeface="Courgette"/>
                <a:ea typeface="Courgette"/>
                <a:cs typeface="Courgette"/>
                <a:sym typeface="Courgette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191000" y="6356350"/>
            <a:ext cx="762000" cy="271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0BBBF"/>
                </a:solidFill>
                <a:latin typeface="Lustria"/>
                <a:ea typeface="Lustria"/>
                <a:cs typeface="Lustria"/>
                <a:sym typeface="Lustr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www.asha.org/policy" TargetMode="External"/><Relationship Id="rId4" Type="http://schemas.openxmlformats.org/officeDocument/2006/relationships/hyperlink" Target="http://www.asha.org/policy/" TargetMode="External"/><Relationship Id="rId5" Type="http://schemas.openxmlformats.org/officeDocument/2006/relationships/hyperlink" Target="http://www.asha.org/Practice-Portal/Clinical-Topics/Voice-Disorders/" TargetMode="External"/><Relationship Id="rId6" Type="http://schemas.openxmlformats.org/officeDocument/2006/relationships/hyperlink" Target="http://www.tandfonline.com/doi/abs/10.1300/J485v09n03_08%23.VRrfHo7DtFw" TargetMode="External"/><Relationship Id="rId7" Type="http://schemas.openxmlformats.org/officeDocument/2006/relationships/hyperlink" Target="http://www.tandfonline.com/doi/abs/10.1300/J485v09n03_08%23.VRrfHo7DtF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aetna.com/cpb/medical/data/600_699/0615.html" TargetMode="External"/><Relationship Id="rId4" Type="http://schemas.openxmlformats.org/officeDocument/2006/relationships/hyperlink" Target="http://www.transequality.org/know-your-rights/medicare" TargetMode="External"/><Relationship Id="rId5" Type="http://schemas.openxmlformats.org/officeDocument/2006/relationships/hyperlink" Target="https://www.unitedhealthcareonline.com/ccmcontent/ProviderII/UHC/en-US/Assets/ProviderStaticFiles/ProviderStaticFilesPdf/Tools%20and%20Resources/Policies%20and%20Protocols/Medical%20Policies/Medical%20Policies/Gender_Identity_Disorder_CD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ctrTitle"/>
          </p:nvPr>
        </p:nvSpPr>
        <p:spPr>
          <a:xfrm>
            <a:off x="914400" y="1123950"/>
            <a:ext cx="7342188" cy="19240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Lustria"/>
              <a:buNone/>
            </a:pPr>
            <a:r>
              <a:rPr b="0" i="0" lang="en-US" sz="4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Ethical Debate: Responsibilities in Treating Transgender Voice Clients</a:t>
            </a:r>
          </a:p>
        </p:txBody>
      </p:sp>
      <p:sp>
        <p:nvSpPr>
          <p:cNvPr id="196" name="Shape 196"/>
          <p:cNvSpPr txBox="1"/>
          <p:nvPr>
            <p:ph idx="1" type="subTitle"/>
          </p:nvPr>
        </p:nvSpPr>
        <p:spPr>
          <a:xfrm>
            <a:off x="914400" y="3429000"/>
            <a:ext cx="7342188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Regina Thomas,</a:t>
            </a:r>
            <a:r>
              <a:rPr lang="en-US"/>
              <a:t> </a:t>
            </a:r>
            <a:r>
              <a:rPr b="0" i="0" lang="en-US" sz="20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Jairus-Joaquin Matthews, Ph.D., CCC-SLP, Ruth Ogbemudia, Kylee Myers, Kelly Sanderson, Elena Freeman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Reflection Questions </a:t>
            </a:r>
          </a:p>
        </p:txBody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900112" y="21336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ustria"/>
            </a:pPr>
            <a:r>
              <a:rPr lang="en-US" sz="2200">
                <a:solidFill>
                  <a:srgbClr val="000000"/>
                </a:solidFill>
              </a:rPr>
              <a:t>Is this type of service within my scope of practice?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ustria"/>
            </a:pPr>
            <a:r>
              <a:rPr lang="en-US" sz="2200">
                <a:solidFill>
                  <a:srgbClr val="000000"/>
                </a:solidFill>
              </a:rPr>
              <a:t>Am I ethically obligated to treat this client?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200">
                <a:solidFill>
                  <a:srgbClr val="000000"/>
                </a:solidFill>
              </a:rPr>
              <a:t>Am I </a:t>
            </a:r>
            <a:r>
              <a:rPr lang="en-US" sz="2200">
                <a:solidFill>
                  <a:srgbClr val="000000"/>
                </a:solidFill>
              </a:rPr>
              <a:t>equipped</a:t>
            </a:r>
            <a:r>
              <a:rPr lang="en-US" sz="2200">
                <a:solidFill>
                  <a:srgbClr val="000000"/>
                </a:solidFill>
              </a:rPr>
              <a:t> to </a:t>
            </a:r>
            <a:r>
              <a:rPr lang="en-US" sz="2200">
                <a:solidFill>
                  <a:srgbClr val="000000"/>
                </a:solidFill>
              </a:rPr>
              <a:t>achieve and maintain the highest level of professional competence and performance</a:t>
            </a:r>
            <a:r>
              <a:rPr lang="en-US" sz="2200">
                <a:solidFill>
                  <a:srgbClr val="000000"/>
                </a:solidFill>
              </a:rPr>
              <a:t>? 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Lustria"/>
            </a:pPr>
            <a:r>
              <a:rPr lang="en-US" sz="2200">
                <a:solidFill>
                  <a:srgbClr val="000000"/>
                </a:solidFill>
              </a:rPr>
              <a:t>Are there factors that would prevent me from providing quality services? 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-US" sz="2200">
                <a:solidFill>
                  <a:srgbClr val="000000"/>
                </a:solidFill>
              </a:rPr>
              <a:t>Do I have the resources, framework, and referral sources to do so?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Lustria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References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900100" y="1774075"/>
            <a:ext cx="7345500" cy="42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American Speech-Language Hearing Association. (2016). </a:t>
            </a:r>
            <a:r>
              <a:rPr b="0" i="1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Code of ethics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 [Ethics]. Available </a:t>
            </a:r>
          </a:p>
          <a:p>
            <a:pPr indent="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from </a:t>
            </a:r>
            <a:r>
              <a:rPr b="0" i="0" lang="en-US" sz="1200" u="sng" cap="none" strike="noStrike">
                <a:solidFill>
                  <a:schemeClr val="hlink"/>
                </a:solidFill>
                <a:latin typeface="Lustria"/>
                <a:ea typeface="Lustria"/>
                <a:cs typeface="Lustria"/>
                <a:sym typeface="Lustria"/>
                <a:hlinkClick r:id="rId3"/>
              </a:rPr>
              <a:t>www.asha.org/policy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. 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American Speech-Language-Hearing Association. (2016). </a:t>
            </a:r>
            <a:r>
              <a:rPr b="0" i="1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Scope of practice in speech-language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	pathology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 [Scope of Practice]. Available from </a:t>
            </a:r>
            <a:r>
              <a:rPr b="0" i="0" lang="en-US" sz="1200" u="sng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  <a:hlinkClick r:id="rId4"/>
              </a:rPr>
              <a:t>www.asha.org/policy/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.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American Speech-Language Hearing Association (ND). Practice Portal: Voice Disorders. Retrieved 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from </a:t>
            </a:r>
            <a:r>
              <a:rPr lang="en-US" sz="1200" u="sng">
                <a:solidFill>
                  <a:schemeClr val="hlink"/>
                </a:solidFill>
                <a:hlinkClick r:id="rId5"/>
              </a:rPr>
              <a:t>http://www.asha.org/Practice-Portal/Clinical-Topics/Voice-Disorders/</a:t>
            </a:r>
            <a:r>
              <a:rPr lang="en-US" sz="1200">
                <a:solidFill>
                  <a:srgbClr val="000000"/>
                </a:solidFill>
              </a:rPr>
              <a:t> 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Aronson, A. E., &amp; Bless, D. M. (2009). </a:t>
            </a:r>
            <a:r>
              <a:rPr i="1" lang="en-US" sz="1200">
                <a:solidFill>
                  <a:srgbClr val="000000"/>
                </a:solidFill>
              </a:rPr>
              <a:t>Clinical voice disorders.</a:t>
            </a:r>
            <a:r>
              <a:rPr lang="en-US" sz="1200">
                <a:solidFill>
                  <a:srgbClr val="000000"/>
                </a:solidFill>
              </a:rPr>
              <a:t> New York, NY: Thieme Medical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 Publishers.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Boone, D. R., McFarlane, S. C., Von Berg, S. L., &amp; Zraick, R. I. (2010). </a:t>
            </a:r>
            <a:r>
              <a:rPr i="1" lang="en-US" sz="1200">
                <a:solidFill>
                  <a:srgbClr val="000000"/>
                </a:solidFill>
              </a:rPr>
              <a:t>The voice and voice therapy. 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</a:rPr>
              <a:t> Boston, MA: Allyn &amp; Bacon.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Davies, S., &amp; Goldberg, J. M.. (2006). </a:t>
            </a:r>
            <a:r>
              <a:rPr b="0" i="0" lang="en-US" sz="1200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  <a:hlinkClick r:id="rId6"/>
              </a:rPr>
              <a:t>Clinical aspects of transgender speech feminization and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  <a:hlinkClick r:id="rId7"/>
              </a:rPr>
              <a:t> masculinization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. </a:t>
            </a:r>
            <a:r>
              <a:rPr b="0" i="1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International Journal of Transgenderism, 9</a:t>
            </a:r>
            <a:r>
              <a:rPr b="0" i="0" lang="en-US" sz="1200" u="none" cap="none" strike="noStrike">
                <a:solidFill>
                  <a:srgbClr val="000000"/>
                </a:solidFill>
                <a:latin typeface="Lustria"/>
                <a:ea typeface="Lustria"/>
                <a:cs typeface="Lustria"/>
                <a:sym typeface="Lustria"/>
              </a:rPr>
              <a:t>(3-4), 167–196.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Lee, L., Stemple, J. C., Glaze, L., &amp; Kelchner, L. N. (2004). Quick screen for voice and supplementary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 documents for iden</a:t>
            </a:r>
            <a:r>
              <a:rPr lang="en-US" sz="1200">
                <a:solidFill>
                  <a:srgbClr val="000000"/>
                </a:solidFill>
              </a:rPr>
              <a:t>tifying pediatric voice disorders. </a:t>
            </a:r>
            <a:r>
              <a:rPr i="1" lang="en-US" sz="1200">
                <a:solidFill>
                  <a:srgbClr val="000000"/>
                </a:solidFill>
              </a:rPr>
              <a:t>Language, Speech, and Hearing Services</a:t>
            </a:r>
          </a:p>
          <a:p>
            <a:pPr indent="45720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200">
                <a:solidFill>
                  <a:srgbClr val="000000"/>
                </a:solidFill>
              </a:rPr>
              <a:t> in Schools</a:t>
            </a:r>
            <a:r>
              <a:rPr lang="en-US" sz="1200">
                <a:solidFill>
                  <a:srgbClr val="000000"/>
                </a:solidFill>
              </a:rPr>
              <a:t>, </a:t>
            </a:r>
            <a:r>
              <a:rPr i="1" lang="en-US" sz="1200">
                <a:solidFill>
                  <a:srgbClr val="000000"/>
                </a:solidFill>
              </a:rPr>
              <a:t>35</a:t>
            </a:r>
            <a:r>
              <a:rPr lang="en-US" sz="1200">
                <a:solidFill>
                  <a:srgbClr val="000000"/>
                </a:solidFill>
              </a:rPr>
              <a:t>, 308–319.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434343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ct val="102142"/>
              <a:buFont typeface="Arial"/>
              <a:buNone/>
            </a:pPr>
            <a:r>
              <a:t/>
            </a:r>
            <a:endParaRPr b="0" i="0" sz="1430" u="none" cap="none" strike="noStrik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236538" lvl="1" marL="579438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B0BBBF"/>
              </a:buClr>
              <a:buSzPct val="101538"/>
              <a:buFont typeface="Arial"/>
              <a:buNone/>
            </a:pPr>
            <a:r>
              <a:t/>
            </a:r>
            <a:endParaRPr b="0" i="0" sz="1320" u="none" cap="none" strike="noStrik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1538"/>
              <a:buFont typeface="Arial"/>
              <a:buNone/>
            </a:pPr>
            <a:r>
              <a:t/>
            </a:r>
            <a:endParaRPr b="0" i="0" sz="1320" u="none" cap="none" strike="noStrike">
              <a:solidFill>
                <a:srgbClr val="3F3F3F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Lustria"/>
              <a:buNone/>
            </a:pPr>
            <a:r>
              <a:rPr lang="en-US"/>
              <a:t>References 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434343"/>
                </a:solidFill>
              </a:rPr>
              <a:t>Medical Clinical Policy Bulletins. (2017). Gender reassignment surgery. Retrieved from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http://www.aetna.com/cpb/medical/data/600_699/0615.html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434343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434343"/>
                </a:solidFill>
              </a:rPr>
              <a:t>National Center for Transgender Equality. (2014). </a:t>
            </a:r>
            <a:r>
              <a:rPr i="1" lang="en-US" sz="1200">
                <a:solidFill>
                  <a:srgbClr val="434343"/>
                </a:solidFill>
              </a:rPr>
              <a:t>Medicare and transgender people</a:t>
            </a:r>
            <a:r>
              <a:rPr lang="en-US" sz="1200">
                <a:solidFill>
                  <a:srgbClr val="434343"/>
                </a:solidFill>
              </a:rPr>
              <a:t>. Retrieved from</a:t>
            </a:r>
          </a:p>
          <a:p>
            <a:pPr indent="45720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434343"/>
                </a:solidFill>
              </a:rPr>
              <a:t> </a:t>
            </a:r>
            <a:r>
              <a:rPr lang="en-US" sz="1200" u="sng">
                <a:solidFill>
                  <a:schemeClr val="hlink"/>
                </a:solidFill>
                <a:hlinkClick r:id="rId4"/>
              </a:rPr>
              <a:t>http://www.transequality.org/know-your-rights/medicare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/>
              <a:t>Patient Protection and Affordable Care Act, 42 U.S.C. § 18001 et seq. (2010).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434343"/>
                </a:solidFill>
              </a:rPr>
              <a:t>UnitedHealthcare. (n.d.). Gender dysphoria (gender identity disorder) treatment. Retrieved from 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00" u="sng">
                <a:solidFill>
                  <a:schemeClr val="hlink"/>
                </a:solidFill>
                <a:hlinkClick r:id="rId5"/>
              </a:rPr>
              <a:t>https://www.unitedhealthcareonline.com/ccmcontent/ProviderII/UHC/en-US/Assets/ProviderStaticFiles/ProviderStaticFilesPdf/Tools%20and%20Resources/Policies%20and%20Protocols/Medical%20Policies/Medical%20Policies/Gender_Identity_Disorder_CD.pdf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2000"/>
              </a:spcBef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ctrTitle"/>
          </p:nvPr>
        </p:nvSpPr>
        <p:spPr>
          <a:xfrm>
            <a:off x="914400" y="1123950"/>
            <a:ext cx="7342200" cy="1923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Disclosure </a:t>
            </a:r>
          </a:p>
        </p:txBody>
      </p:sp>
      <p:sp>
        <p:nvSpPr>
          <p:cNvPr id="202" name="Shape 202"/>
          <p:cNvSpPr txBox="1"/>
          <p:nvPr>
            <p:ph idx="1" type="subTitle"/>
          </p:nvPr>
        </p:nvSpPr>
        <p:spPr>
          <a:xfrm>
            <a:off x="914400" y="3429000"/>
            <a:ext cx="7342200" cy="17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authors of this presentation acknowledge that there are no known conflicts of interest associated with this research.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900112" y="244158"/>
            <a:ext cx="7345361" cy="1339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Lustria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Objectives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900112" y="2133600"/>
            <a:ext cx="7345363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Synthesize key legislation and professional policy documents that address the issue of transgender voice services. </a:t>
            </a:r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Compare opposing viewpoints of medical and educational necessity of transgender voice therapy. </a:t>
            </a:r>
          </a:p>
          <a:p>
            <a:pPr indent="-342900" lvl="0" marL="342900" marR="0" rtl="0" algn="l">
              <a:spcBef>
                <a:spcPts val="2000"/>
              </a:spcBef>
              <a:buClr>
                <a:srgbClr val="3F3F3F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Develop an action plan to clarify th</a:t>
            </a:r>
            <a:r>
              <a:rPr lang="en-US"/>
              <a:t>e</a:t>
            </a:r>
            <a:r>
              <a:rPr b="0" i="0" lang="en-US" sz="2400" u="none" cap="none" strike="noStrike">
                <a:solidFill>
                  <a:srgbClr val="3F3F3F"/>
                </a:solidFill>
                <a:latin typeface="Lustria"/>
                <a:ea typeface="Lustria"/>
                <a:cs typeface="Lustria"/>
                <a:sym typeface="Lustria"/>
              </a:rPr>
              <a:t> ethical decision making process in the treatment of transgender voice therapy.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ASHA Code of Ethics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900112" y="21336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Principle of Ethics 1(C): “Individuals shall not discriminate in the delivery of professional services or in the conduct of research and scholarly activities on the basis of race, ethnicity, sex, gender identity/gender expression, sexual orientation, age, religion, national origin, disability, culture, language, or dialect.”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ASHA Code of Ethics 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899262" y="21336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-US">
                <a:solidFill>
                  <a:srgbClr val="000000"/>
                </a:solidFill>
              </a:rPr>
              <a:t>Principle of Ethics 3(B): “</a:t>
            </a:r>
            <a:r>
              <a:rPr lang="en-US">
                <a:solidFill>
                  <a:srgbClr val="000000"/>
                </a:solidFill>
              </a:rPr>
              <a:t>Individuals shall avoid engaging in conflicts of interest whereby personal, financial, or other considerations have the potential to influence or compromise professional judgment and objectivity.”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-US">
                <a:solidFill>
                  <a:srgbClr val="000000"/>
                </a:solidFill>
              </a:rPr>
              <a:t>Could a clinician’s personal beliefs qualify as a potential conflict of interest? 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700"/>
              <a:t>ASHA Scope of Practice: We Do This Type of Work  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900112" y="21336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Speech-language pathologists provide clinical services that include the following:</a:t>
            </a:r>
          </a:p>
          <a:p>
            <a:pPr indent="-228600" lvl="1" marL="914400">
              <a:spcBef>
                <a:spcPts val="0"/>
              </a:spcBef>
            </a:pPr>
            <a:r>
              <a:rPr lang="en-US"/>
              <a:t>Modification or enhancement of communication performance (e.g., accent modification, transgender voice, care and improvement of the professional voice, personal/professional communication effectiveness)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But Is This a Voice Disorder?</a:t>
            </a:r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900112" y="21336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58595B"/>
                </a:solidFill>
              </a:rPr>
              <a:t>A voice disorder occurs when voice quality, pitch, and loudness differ or are inappropriate for an individual's age, gender, cultural background, or geographic location (Aronson &amp; Bless, 2009; Boone, McFarlane, Von Berg, &amp; Zraik, 2010; Lee, Stemple, Glaze, &amp; Kelchner, 2004). </a:t>
            </a:r>
          </a:p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rgbClr val="58595B"/>
                </a:solidFill>
              </a:rPr>
              <a:t> (ASHA Practice Portal)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Affordable Care Act (ACA)* </a:t>
            </a: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899262" y="2115375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ustria"/>
            </a:pPr>
            <a:r>
              <a:rPr lang="en-US" sz="1800">
                <a:solidFill>
                  <a:srgbClr val="2B2D33"/>
                </a:solidFill>
              </a:rPr>
              <a:t>Prohibits sex discrimination, including discrimination based on gender identity, transgender status, or gender stereotypes.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B2D33"/>
              </a:solidFill>
            </a:endParaRPr>
          </a:p>
          <a:p>
            <a:pPr indent="-342900" lvl="1" marL="914400" rtl="0">
              <a:lnSpc>
                <a:spcPct val="115000"/>
              </a:lnSpc>
              <a:spcBef>
                <a:spcPts val="0"/>
              </a:spcBef>
              <a:buClr>
                <a:srgbClr val="2B2D33"/>
              </a:buClr>
              <a:buSzPct val="100000"/>
              <a:buFont typeface="Lustria"/>
            </a:pPr>
            <a:r>
              <a:rPr lang="en-US" sz="1800">
                <a:solidFill>
                  <a:srgbClr val="2B2D33"/>
                </a:solidFill>
              </a:rPr>
              <a:t>Prohibits the majority of health insurance companies and healthcare providers from discriminating against you, including refusing to cover transition-related treatments or refusing to treat you consistently with your gender identity.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B2D33"/>
              </a:solidFill>
            </a:endParaRP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2B2D33"/>
                </a:solidFill>
              </a:rPr>
              <a:t>*At the time of this research, it appears that ACA (2010) is highly susceptible to repeal in the near future  </a:t>
            </a:r>
            <a:r>
              <a:rPr lang="en-US" sz="1800">
                <a:solidFill>
                  <a:srgbClr val="2B2D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900112" y="244158"/>
            <a:ext cx="7345500" cy="133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/>
              <a:t>Voice Treatment Coverage via Private Insurance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835512" y="1778400"/>
            <a:ext cx="7345500" cy="39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Despite the non-discriminatory language within the ACA, many private insurance companies do not cover voice services for transitioning individuals.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-US"/>
              <a:t>Medicare, Aetna, and United Healthcare do not cover voice treatment stating that it is a “not medically necessary” or “cosmetic” part of the transitioning process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