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80" y="-4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Work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45348696874425"/>
          <c:y val="0.0149362123764749"/>
          <c:w val="0.858181000296234"/>
          <c:h val="0.865574088611726"/>
        </c:manualLayout>
      </c:layout>
      <c:barChart>
        <c:barDir val="col"/>
        <c:grouping val="stacked"/>
        <c:varyColors val="0"/>
        <c:ser>
          <c:idx val="0"/>
          <c:order val="0"/>
          <c:spPr>
            <a:gradFill rotWithShape="1">
              <a:gsLst>
                <a:gs pos="0">
                  <a:schemeClr val="accent1">
                    <a:shade val="40000"/>
                    <a:alpha val="100000"/>
                    <a:satMod val="150000"/>
                    <a:lumMod val="100000"/>
                  </a:schemeClr>
                </a:gs>
                <a:gs pos="100000">
                  <a:schemeClr val="accent1">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c:spPr>
          <c:invertIfNegative val="0"/>
          <c:val>
            <c:numRef>
              <c:f>Sheet1!$B$2:$C$2</c:f>
              <c:numCache>
                <c:formatCode>General</c:formatCode>
                <c:ptCount val="2"/>
                <c:pt idx="0">
                  <c:v>0.389</c:v>
                </c:pt>
                <c:pt idx="1">
                  <c:v>0.257</c:v>
                </c:pt>
              </c:numCache>
            </c:numRef>
          </c:val>
        </c:ser>
        <c:dLbls>
          <c:showLegendKey val="0"/>
          <c:showVal val="0"/>
          <c:showCatName val="0"/>
          <c:showSerName val="0"/>
          <c:showPercent val="0"/>
          <c:showBubbleSize val="0"/>
        </c:dLbls>
        <c:gapWidth val="150"/>
        <c:overlap val="100"/>
        <c:axId val="2126685672"/>
        <c:axId val="2126692360"/>
      </c:barChart>
      <c:catAx>
        <c:axId val="2126685672"/>
        <c:scaling>
          <c:orientation val="minMax"/>
        </c:scaling>
        <c:delete val="1"/>
        <c:axPos val="b"/>
        <c:title>
          <c:tx>
            <c:rich>
              <a:bodyPr/>
              <a:lstStyle/>
              <a:p>
                <a:pPr>
                  <a:defRPr sz="1200"/>
                </a:pPr>
                <a:r>
                  <a:rPr lang="en-US" sz="1200" dirty="0" smtClean="0"/>
                  <a:t>Without</a:t>
                </a:r>
                <a:r>
                  <a:rPr lang="en-US" sz="1200" baseline="0" dirty="0" smtClean="0"/>
                  <a:t> Exercise                                                                With Exercise</a:t>
                </a:r>
                <a:endParaRPr lang="en-US" sz="1200" dirty="0"/>
              </a:p>
            </c:rich>
          </c:tx>
          <c:layout>
            <c:manualLayout>
              <c:xMode val="edge"/>
              <c:yMode val="edge"/>
              <c:x val="0.218073088161971"/>
              <c:y val="0.924758928160151"/>
            </c:manualLayout>
          </c:layout>
          <c:overlay val="0"/>
        </c:title>
        <c:majorTickMark val="out"/>
        <c:minorTickMark val="none"/>
        <c:tickLblPos val="nextTo"/>
        <c:crossAx val="2126692360"/>
        <c:crosses val="autoZero"/>
        <c:auto val="1"/>
        <c:lblAlgn val="ctr"/>
        <c:lblOffset val="100"/>
        <c:noMultiLvlLbl val="0"/>
      </c:catAx>
      <c:valAx>
        <c:axId val="2126692360"/>
        <c:scaling>
          <c:orientation val="minMax"/>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Times New Roman"/>
                    <a:ea typeface="+mn-ea"/>
                    <a:cs typeface="+mn-cs"/>
                  </a:defRPr>
                </a:pPr>
                <a:r>
                  <a:rPr lang="en-US" sz="1200">
                    <a:latin typeface="Times New Roman"/>
                  </a:rPr>
                  <a:t>Showing</a:t>
                </a:r>
                <a:r>
                  <a:rPr lang="en-US" sz="1200" baseline="0">
                    <a:latin typeface="Times New Roman"/>
                  </a:rPr>
                  <a:t> characteristics of Losing Attention</a:t>
                </a:r>
                <a:endParaRPr lang="en-US" sz="1200">
                  <a:latin typeface="Times New Roman"/>
                </a:endParaRPr>
              </a:p>
            </c:rich>
          </c:tx>
          <c:layout>
            <c:manualLayout>
              <c:xMode val="edge"/>
              <c:yMode val="edge"/>
              <c:x val="0.0"/>
              <c:y val="0.175471289443998"/>
            </c:manualLayout>
          </c:layout>
          <c:overlay val="0"/>
          <c:spPr>
            <a:noFill/>
            <a:ln>
              <a:noFill/>
            </a:ln>
            <a:effectLst/>
          </c:spPr>
        </c:title>
        <c:numFmt formatCode="General" sourceLinked="1"/>
        <c:majorTickMark val="out"/>
        <c:minorTickMark val="none"/>
        <c:tickLblPos val="nextTo"/>
        <c:spPr>
          <a:noFill/>
          <a:ln w="12700"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126685672"/>
        <c:crosses val="autoZero"/>
        <c:crossBetween val="between"/>
      </c:valAx>
      <c:spPr>
        <a:noFill/>
        <a:ln>
          <a:solidFill>
            <a:schemeClr val="tx1"/>
          </a:solidFill>
        </a:ln>
        <a:effectLst/>
      </c:spPr>
    </c:plotArea>
    <c:plotVisOnly val="1"/>
    <c:dispBlanksAs val="gap"/>
    <c:showDLblsOverMax val="0"/>
  </c:chart>
  <c:spPr>
    <a:noFill/>
    <a:ln w="12700" cap="flat" cmpd="sng" algn="ctr">
      <a:noFill/>
      <a:prstDash val="solid"/>
    </a:ln>
    <a:effectLst/>
  </c:spPr>
  <c:txPr>
    <a:bodyPr/>
    <a:lstStyle/>
    <a:p>
      <a:pPr>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D39846-6CB7-384D-8461-A811358C4DB7}"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255143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39846-6CB7-384D-8461-A811358C4DB7}"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272962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39846-6CB7-384D-8461-A811358C4DB7}"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66347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39846-6CB7-384D-8461-A811358C4DB7}"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412701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39846-6CB7-384D-8461-A811358C4DB7}"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308854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D39846-6CB7-384D-8461-A811358C4DB7}"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4250917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39846-6CB7-384D-8461-A811358C4DB7}" type="datetimeFigureOut">
              <a:rPr lang="en-US" smtClean="0"/>
              <a:t>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219923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39846-6CB7-384D-8461-A811358C4DB7}" type="datetimeFigureOut">
              <a:rPr lang="en-US" smtClean="0"/>
              <a:t>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405566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39846-6CB7-384D-8461-A811358C4DB7}" type="datetimeFigureOut">
              <a:rPr lang="en-US" smtClean="0"/>
              <a:t>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92705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39846-6CB7-384D-8461-A811358C4DB7}"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28742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39846-6CB7-384D-8461-A811358C4DB7}"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5934B-08CD-5E44-84E2-B5E3C510BF33}" type="slidenum">
              <a:rPr lang="en-US" smtClean="0"/>
              <a:t>‹#›</a:t>
            </a:fld>
            <a:endParaRPr lang="en-US"/>
          </a:p>
        </p:txBody>
      </p:sp>
    </p:spTree>
    <p:extLst>
      <p:ext uri="{BB962C8B-B14F-4D97-AF65-F5344CB8AC3E}">
        <p14:creationId xmlns:p14="http://schemas.microsoft.com/office/powerpoint/2010/main" val="10544857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39846-6CB7-384D-8461-A811358C4DB7}" type="datetimeFigureOut">
              <a:rPr lang="en-US" smtClean="0"/>
              <a:t>1/12/17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5934B-08CD-5E44-84E2-B5E3C510BF33}" type="slidenum">
              <a:rPr lang="en-US" smtClean="0"/>
              <a:t>‹#›</a:t>
            </a:fld>
            <a:endParaRPr lang="en-US"/>
          </a:p>
        </p:txBody>
      </p:sp>
    </p:spTree>
    <p:extLst>
      <p:ext uri="{BB962C8B-B14F-4D97-AF65-F5344CB8AC3E}">
        <p14:creationId xmlns:p14="http://schemas.microsoft.com/office/powerpoint/2010/main" val="2582800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Effects of Exercise on Attention During Articulation Therapy</a:t>
            </a:r>
            <a:endParaRPr lang="en-US" dirty="0"/>
          </a:p>
        </p:txBody>
      </p:sp>
      <p:sp>
        <p:nvSpPr>
          <p:cNvPr id="3" name="Subtitle 2"/>
          <p:cNvSpPr>
            <a:spLocks noGrp="1"/>
          </p:cNvSpPr>
          <p:nvPr>
            <p:ph type="subTitle" idx="1"/>
          </p:nvPr>
        </p:nvSpPr>
        <p:spPr/>
        <p:txBody>
          <a:bodyPr/>
          <a:lstStyle/>
          <a:p>
            <a:r>
              <a:rPr lang="en-US" dirty="0" err="1" smtClean="0"/>
              <a:t>Katelynn</a:t>
            </a:r>
            <a:r>
              <a:rPr lang="en-US" dirty="0" smtClean="0"/>
              <a:t> Rickard</a:t>
            </a:r>
          </a:p>
          <a:p>
            <a:r>
              <a:rPr lang="en-US" dirty="0" smtClean="0"/>
              <a:t>Karen Noll, CCC-SLP</a:t>
            </a:r>
          </a:p>
          <a:p>
            <a:r>
              <a:rPr lang="en-US" dirty="0" smtClean="0"/>
              <a:t>Valdosta State University</a:t>
            </a:r>
            <a:endParaRPr lang="en-US" dirty="0"/>
          </a:p>
        </p:txBody>
      </p:sp>
    </p:spTree>
    <p:extLst>
      <p:ext uri="{BB962C8B-B14F-4D97-AF65-F5344CB8AC3E}">
        <p14:creationId xmlns:p14="http://schemas.microsoft.com/office/powerpoint/2010/main" val="3779124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The average rating of characteristics for losing attention without a warm-up was .389.</a:t>
            </a:r>
          </a:p>
          <a:p>
            <a:r>
              <a:rPr lang="en-US" dirty="0" smtClean="0"/>
              <a:t>The average rating of characteristics for losing attention with the two sessions beginning with a warm-up was . 257.</a:t>
            </a:r>
          </a:p>
          <a:p>
            <a:r>
              <a:rPr lang="en-US" dirty="0" smtClean="0"/>
              <a:t> The client showed an average decrease of .132 on the ADHD Rating Scale IV-School Version from the University of Massachusetts Medical Center.</a:t>
            </a:r>
          </a:p>
        </p:txBody>
      </p:sp>
    </p:spTree>
    <p:extLst>
      <p:ext uri="{BB962C8B-B14F-4D97-AF65-F5344CB8AC3E}">
        <p14:creationId xmlns:p14="http://schemas.microsoft.com/office/powerpoint/2010/main" val="3850068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The results revealed that the client did show a decrease in characteristics of losing attention when beginning the session with a warm-up.</a:t>
            </a:r>
          </a:p>
          <a:p>
            <a:r>
              <a:rPr lang="en-US" dirty="0" smtClean="0"/>
              <a:t>From the results in this study clinicians that have clients whom have a hard time focusing during articulation therapy can try using physical activity before beginning a session to show an increase on attention. </a:t>
            </a:r>
          </a:p>
        </p:txBody>
      </p:sp>
    </p:spTree>
    <p:extLst>
      <p:ext uri="{BB962C8B-B14F-4D97-AF65-F5344CB8AC3E}">
        <p14:creationId xmlns:p14="http://schemas.microsoft.com/office/powerpoint/2010/main" val="3140354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Lack of participants</a:t>
            </a:r>
          </a:p>
          <a:p>
            <a:r>
              <a:rPr lang="en-US" dirty="0" smtClean="0"/>
              <a:t>Physical health issues not allowing certain clients to participate in exercise</a:t>
            </a:r>
          </a:p>
          <a:p>
            <a:r>
              <a:rPr lang="en-US" dirty="0" smtClean="0"/>
              <a:t>Keeping clients engaged in exercise</a:t>
            </a:r>
          </a:p>
        </p:txBody>
      </p:sp>
    </p:spTree>
    <p:extLst>
      <p:ext uri="{BB962C8B-B14F-4D97-AF65-F5344CB8AC3E}">
        <p14:creationId xmlns:p14="http://schemas.microsoft.com/office/powerpoint/2010/main" val="245784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Further research is vital in order to solidify the results over multiple participants and multiple therapy sessions.</a:t>
            </a:r>
          </a:p>
          <a:p>
            <a:r>
              <a:rPr lang="en-US" dirty="0" smtClean="0"/>
              <a:t>It is also recommended to further research the effects of exercise on a longer period of time. </a:t>
            </a:r>
          </a:p>
        </p:txBody>
      </p:sp>
    </p:spTree>
    <p:extLst>
      <p:ext uri="{BB962C8B-B14F-4D97-AF65-F5344CB8AC3E}">
        <p14:creationId xmlns:p14="http://schemas.microsoft.com/office/powerpoint/2010/main" val="2825900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Bauman-</a:t>
            </a:r>
            <a:r>
              <a:rPr lang="en-US" dirty="0" err="1" smtClean="0"/>
              <a:t>Waengler</a:t>
            </a:r>
            <a:r>
              <a:rPr lang="en-US" dirty="0" smtClean="0"/>
              <a:t>, J. A. (2015). </a:t>
            </a:r>
            <a:r>
              <a:rPr lang="en-US" i="1" dirty="0" smtClean="0"/>
              <a:t>Articulation and phonology in speech sound disorders: A clinical focus</a:t>
            </a:r>
            <a:r>
              <a:rPr lang="en-US" dirty="0" smtClean="0"/>
              <a:t> (5th ed.). Pearson. </a:t>
            </a:r>
          </a:p>
          <a:p>
            <a:r>
              <a:rPr lang="en-US" dirty="0" err="1" smtClean="0"/>
              <a:t>Bhatnagar</a:t>
            </a:r>
            <a:r>
              <a:rPr lang="en-US" dirty="0" smtClean="0"/>
              <a:t>, S. C. (2002). </a:t>
            </a:r>
            <a:r>
              <a:rPr lang="en-US" i="1" dirty="0" smtClean="0"/>
              <a:t>Neuroscience for the study of communicative disorders</a:t>
            </a:r>
            <a:r>
              <a:rPr lang="en-US" dirty="0" smtClean="0"/>
              <a:t>      (4th ed.). Philadelphia: Lippincott Williams &amp; Wilkins. </a:t>
            </a:r>
          </a:p>
          <a:p>
            <a:r>
              <a:rPr lang="en-US" dirty="0" smtClean="0"/>
              <a:t>Medina, J. A., </a:t>
            </a:r>
            <a:r>
              <a:rPr lang="en-US" dirty="0" err="1" smtClean="0"/>
              <a:t>Netto</a:t>
            </a:r>
            <a:r>
              <a:rPr lang="en-US" dirty="0" smtClean="0"/>
              <a:t>, T. L., </a:t>
            </a:r>
            <a:r>
              <a:rPr lang="en-US" dirty="0" err="1" smtClean="0"/>
              <a:t>Muszkat</a:t>
            </a:r>
            <a:r>
              <a:rPr lang="en-US" dirty="0" smtClean="0"/>
              <a:t>, M., Medina, A. C., </a:t>
            </a:r>
            <a:r>
              <a:rPr lang="en-US" dirty="0" err="1" smtClean="0"/>
              <a:t>Botter</a:t>
            </a:r>
            <a:r>
              <a:rPr lang="en-US" dirty="0" smtClean="0"/>
              <a:t>, D., </a:t>
            </a:r>
            <a:r>
              <a:rPr lang="en-US" dirty="0" err="1" smtClean="0"/>
              <a:t>Orbetelli</a:t>
            </a:r>
            <a:r>
              <a:rPr lang="en-US" dirty="0" smtClean="0"/>
              <a:t>, R., Miranda, M. C. (2010). Exercise impact on sustained attention of ADHD children, methylphenidate effects. </a:t>
            </a:r>
            <a:r>
              <a:rPr lang="en-US" i="1" dirty="0" smtClean="0"/>
              <a:t>ADHD Attention Deficit and Hyperactivity Disorders,</a:t>
            </a:r>
            <a:r>
              <a:rPr lang="en-US" dirty="0" smtClean="0"/>
              <a:t> </a:t>
            </a:r>
            <a:r>
              <a:rPr lang="en-US" i="1" dirty="0" smtClean="0"/>
              <a:t>2</a:t>
            </a:r>
            <a:r>
              <a:rPr lang="en-US" dirty="0" smtClean="0"/>
              <a:t>(1), 49-58. doi:10.1007/s12402-009-0018-y </a:t>
            </a:r>
          </a:p>
          <a:p>
            <a:r>
              <a:rPr lang="en-US" dirty="0" err="1" smtClean="0"/>
              <a:t>Schmahmann</a:t>
            </a:r>
            <a:r>
              <a:rPr lang="en-US" dirty="0" smtClean="0"/>
              <a:t>, J. D. (2005). Cognition, emotion and the cerebellum. </a:t>
            </a:r>
            <a:r>
              <a:rPr lang="en-US" i="1" dirty="0" smtClean="0"/>
              <a:t>Brain,</a:t>
            </a:r>
            <a:r>
              <a:rPr lang="en-US" dirty="0" smtClean="0"/>
              <a:t> </a:t>
            </a:r>
            <a:r>
              <a:rPr lang="en-US" i="1" dirty="0" smtClean="0"/>
              <a:t>129</a:t>
            </a:r>
            <a:r>
              <a:rPr lang="en-US" dirty="0" smtClean="0"/>
              <a:t>(2), 290-292. doi:10.1093/brain/awh729 </a:t>
            </a:r>
          </a:p>
        </p:txBody>
      </p:sp>
    </p:spTree>
    <p:extLst>
      <p:ext uri="{BB962C8B-B14F-4D97-AF65-F5344CB8AC3E}">
        <p14:creationId xmlns:p14="http://schemas.microsoft.com/office/powerpoint/2010/main" val="93589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 Statement</a:t>
            </a:r>
            <a:endParaRPr lang="en-US" dirty="0"/>
          </a:p>
        </p:txBody>
      </p:sp>
      <p:sp>
        <p:nvSpPr>
          <p:cNvPr id="3" name="Content Placeholder 2"/>
          <p:cNvSpPr>
            <a:spLocks noGrp="1"/>
          </p:cNvSpPr>
          <p:nvPr>
            <p:ph idx="1"/>
          </p:nvPr>
        </p:nvSpPr>
        <p:spPr/>
        <p:txBody>
          <a:bodyPr/>
          <a:lstStyle/>
          <a:p>
            <a:r>
              <a:rPr lang="en-US" dirty="0" smtClean="0"/>
              <a:t>No authors had any financial or non-financial conflicts of interest associated with the content of this presentation</a:t>
            </a:r>
            <a:endParaRPr lang="en-US" dirty="0"/>
          </a:p>
        </p:txBody>
      </p:sp>
    </p:spTree>
    <p:extLst>
      <p:ext uri="{BB962C8B-B14F-4D97-AF65-F5344CB8AC3E}">
        <p14:creationId xmlns:p14="http://schemas.microsoft.com/office/powerpoint/2010/main" val="114836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r>
              <a:rPr lang="en-US" dirty="0" smtClean="0"/>
              <a:t>Articulation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Articulation “refers to the totality of motor movements involved in production of the actual sounds that comprise speech” (Bauman-</a:t>
            </a:r>
            <a:r>
              <a:rPr lang="en-US" dirty="0" err="1" smtClean="0"/>
              <a:t>Waengler</a:t>
            </a:r>
            <a:r>
              <a:rPr lang="en-US" dirty="0" smtClean="0"/>
              <a:t>, 2015). </a:t>
            </a:r>
          </a:p>
          <a:p>
            <a:r>
              <a:rPr lang="en-US" dirty="0" smtClean="0"/>
              <a:t>Cerebellum “contributes to the maintenance of equilibrium and coordination of skilled motor activity” (</a:t>
            </a:r>
            <a:r>
              <a:rPr lang="en-US" dirty="0" err="1" smtClean="0"/>
              <a:t>Bhatnagar</a:t>
            </a:r>
            <a:r>
              <a:rPr lang="en-US" dirty="0" smtClean="0"/>
              <a:t>, 2002). </a:t>
            </a:r>
          </a:p>
          <a:p>
            <a:r>
              <a:rPr lang="en-US" dirty="0" smtClean="0"/>
              <a:t>Articulation disorders </a:t>
            </a:r>
            <a:r>
              <a:rPr lang="en-US" sz="2000" dirty="0" smtClean="0"/>
              <a:t> </a:t>
            </a:r>
            <a:r>
              <a:rPr lang="en-US" dirty="0" smtClean="0"/>
              <a:t>may include one or more of the following; omission/deletion, substitution, addition, distortion, whole-word/syllable-level errors, and prosody errors.</a:t>
            </a:r>
          </a:p>
          <a:p>
            <a:r>
              <a:rPr lang="en-US" dirty="0" smtClean="0"/>
              <a:t>Hindrances to articulation treatment may include attendance, motivation, and attention. </a:t>
            </a:r>
            <a:r>
              <a:rPr lang="en-US" dirty="0" smtClean="0"/>
              <a:t> </a:t>
            </a:r>
            <a:endParaRPr lang="en-US" dirty="0"/>
          </a:p>
        </p:txBody>
      </p:sp>
    </p:spTree>
    <p:extLst>
      <p:ext uri="{BB962C8B-B14F-4D97-AF65-F5344CB8AC3E}">
        <p14:creationId xmlns:p14="http://schemas.microsoft.com/office/powerpoint/2010/main" val="152693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r>
              <a:rPr lang="en-US" dirty="0" smtClean="0"/>
              <a:t>Attention</a:t>
            </a:r>
            <a:endParaRPr lang="en-US" dirty="0"/>
          </a:p>
        </p:txBody>
      </p:sp>
      <p:sp>
        <p:nvSpPr>
          <p:cNvPr id="3" name="Content Placeholder 2"/>
          <p:cNvSpPr>
            <a:spLocks noGrp="1"/>
          </p:cNvSpPr>
          <p:nvPr>
            <p:ph idx="1"/>
          </p:nvPr>
        </p:nvSpPr>
        <p:spPr/>
        <p:txBody>
          <a:bodyPr/>
          <a:lstStyle/>
          <a:p>
            <a:r>
              <a:rPr lang="en-US" dirty="0" smtClean="0"/>
              <a:t>Types of Attention</a:t>
            </a:r>
          </a:p>
          <a:p>
            <a:pPr lvl="1"/>
            <a:r>
              <a:rPr lang="en-US" dirty="0" smtClean="0"/>
              <a:t>Sustained Attention</a:t>
            </a:r>
          </a:p>
          <a:p>
            <a:pPr lvl="1"/>
            <a:r>
              <a:rPr lang="en-US" dirty="0" smtClean="0"/>
              <a:t>Selective Attention</a:t>
            </a:r>
          </a:p>
          <a:p>
            <a:pPr lvl="1"/>
            <a:r>
              <a:rPr lang="en-US" dirty="0" smtClean="0"/>
              <a:t>Alternating Attention</a:t>
            </a:r>
          </a:p>
          <a:p>
            <a:pPr lvl="1"/>
            <a:r>
              <a:rPr lang="en-US" dirty="0" smtClean="0"/>
              <a:t>Divided Attention</a:t>
            </a:r>
          </a:p>
          <a:p>
            <a:r>
              <a:rPr lang="en-US" dirty="0" smtClean="0"/>
              <a:t>According to </a:t>
            </a:r>
            <a:r>
              <a:rPr lang="en-US" dirty="0" err="1" smtClean="0"/>
              <a:t>Schmahmann</a:t>
            </a:r>
            <a:r>
              <a:rPr lang="en-US" dirty="0" smtClean="0"/>
              <a:t>, “There is increasing recognition that the cerebellum contributes to cognitive processing” (2005). </a:t>
            </a:r>
          </a:p>
        </p:txBody>
      </p:sp>
    </p:spTree>
    <p:extLst>
      <p:ext uri="{BB962C8B-B14F-4D97-AF65-F5344CB8AC3E}">
        <p14:creationId xmlns:p14="http://schemas.microsoft.com/office/powerpoint/2010/main" val="1459794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r>
              <a:rPr lang="en-US" dirty="0" smtClean="0"/>
              <a:t>Exercise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Exercise has a positive effect on an individual’s brainpower; increasing the blood flow to the brain increases the brain function. </a:t>
            </a:r>
          </a:p>
          <a:p>
            <a:r>
              <a:rPr lang="en-US" dirty="0" smtClean="0"/>
              <a:t>Study was conducted by Medina et al., to measure the impact of exercise on sustained attention in children with attention deficit hyperactivity disorder (ADHD) (2010). </a:t>
            </a:r>
          </a:p>
          <a:p>
            <a:r>
              <a:rPr lang="en-US" dirty="0" smtClean="0"/>
              <a:t>Two groups were included in this study. The control group with dosage of methylphenidate (MTP) and the experimental group with no dosage of MTP. Both groups followed the same exercise program.  </a:t>
            </a:r>
          </a:p>
          <a:p>
            <a:r>
              <a:rPr lang="en-US" dirty="0" smtClean="0"/>
              <a:t>The conclusion of this study found exercise, without the use of MTP, had the same effect on the young males attention span with the use of MTP. </a:t>
            </a:r>
          </a:p>
        </p:txBody>
      </p:sp>
    </p:spTree>
    <p:extLst>
      <p:ext uri="{BB962C8B-B14F-4D97-AF65-F5344CB8AC3E}">
        <p14:creationId xmlns:p14="http://schemas.microsoft.com/office/powerpoint/2010/main" val="136745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and Hypothesis</a:t>
            </a:r>
            <a:endParaRPr lang="en-US" dirty="0"/>
          </a:p>
        </p:txBody>
      </p:sp>
      <p:sp>
        <p:nvSpPr>
          <p:cNvPr id="3" name="Content Placeholder 2"/>
          <p:cNvSpPr>
            <a:spLocks noGrp="1"/>
          </p:cNvSpPr>
          <p:nvPr>
            <p:ph idx="1"/>
          </p:nvPr>
        </p:nvSpPr>
        <p:spPr/>
        <p:txBody>
          <a:bodyPr/>
          <a:lstStyle/>
          <a:p>
            <a:r>
              <a:rPr lang="en-US" dirty="0" smtClean="0"/>
              <a:t>Would exercise before articulation therapy increase attention during treatment?</a:t>
            </a:r>
          </a:p>
          <a:p>
            <a:r>
              <a:rPr lang="en-US" dirty="0" smtClean="0"/>
              <a:t>It is hypothesized that exercise before articulation will increase the participant’s attention during the treatment session. </a:t>
            </a:r>
            <a:r>
              <a:rPr lang="en-US" dirty="0" smtClean="0">
                <a:solidFill>
                  <a:srgbClr val="FF0000"/>
                </a:solidFill>
              </a:rPr>
              <a:t> </a:t>
            </a:r>
            <a:endParaRPr lang="en-US" dirty="0" smtClean="0"/>
          </a:p>
        </p:txBody>
      </p:sp>
    </p:spTree>
    <p:extLst>
      <p:ext uri="{BB962C8B-B14F-4D97-AF65-F5344CB8AC3E}">
        <p14:creationId xmlns:p14="http://schemas.microsoft.com/office/powerpoint/2010/main" val="287217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Participant: 6 year-old male with a diagnosis of an articulation disorder consistent with sound distortions.</a:t>
            </a:r>
          </a:p>
          <a:p>
            <a:r>
              <a:rPr lang="en-US" dirty="0" smtClean="0"/>
              <a:t>Three minute physical warm-up consisting of two, thirty second rounds of</a:t>
            </a:r>
            <a:r>
              <a:rPr lang="en-US" dirty="0" smtClean="0">
                <a:solidFill>
                  <a:srgbClr val="FF0000"/>
                </a:solidFill>
              </a:rPr>
              <a:t> </a:t>
            </a:r>
            <a:r>
              <a:rPr lang="en-US" dirty="0" smtClean="0"/>
              <a:t>jogging in place, jumping jacks, and flutter kicks.</a:t>
            </a:r>
          </a:p>
          <a:p>
            <a:r>
              <a:rPr lang="en-US" dirty="0" smtClean="0"/>
              <a:t>Three sessions: One not including warm-up, two including warm-up</a:t>
            </a:r>
          </a:p>
          <a:p>
            <a:r>
              <a:rPr lang="en-US" dirty="0" smtClean="0"/>
              <a:t>Sessions were video recorded and rated by three Communication Sciences and Disorders professors using the ADHD Rating Scale IV-School Version from the University of Massachusetts Medical Center.</a:t>
            </a:r>
            <a:r>
              <a:rPr lang="en-US" dirty="0" smtClean="0">
                <a:solidFill>
                  <a:srgbClr val="FF0000"/>
                </a:solidFill>
              </a:rPr>
              <a:t> </a:t>
            </a:r>
            <a:endParaRPr lang="en-US" dirty="0" smtClean="0"/>
          </a:p>
        </p:txBody>
      </p:sp>
    </p:spTree>
    <p:extLst>
      <p:ext uri="{BB962C8B-B14F-4D97-AF65-F5344CB8AC3E}">
        <p14:creationId xmlns:p14="http://schemas.microsoft.com/office/powerpoint/2010/main" val="1365697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p:txBody>
          <a:bodyPr>
            <a:normAutofit lnSpcReduction="10000"/>
          </a:bodyPr>
          <a:lstStyle/>
          <a:p>
            <a:r>
              <a:rPr lang="en-US" dirty="0" smtClean="0"/>
              <a:t>Three professors used the ADHD Rating Scale IV-School Version from the University of Massachusetts Medical Center, to rate the attention of the participant.</a:t>
            </a:r>
          </a:p>
          <a:p>
            <a:r>
              <a:rPr lang="en-US" dirty="0" smtClean="0"/>
              <a:t>The attention of the participant is rated on a scale of zero to three, with zero being never or rarely showing characteristics of losing attention and three being very often showing characteristics of losing attention.</a:t>
            </a:r>
            <a:endParaRPr lang="en-US" dirty="0"/>
          </a:p>
        </p:txBody>
      </p:sp>
    </p:spTree>
    <p:extLst>
      <p:ext uri="{BB962C8B-B14F-4D97-AF65-F5344CB8AC3E}">
        <p14:creationId xmlns:p14="http://schemas.microsoft.com/office/powerpoint/2010/main" val="138340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263256688"/>
              </p:ext>
            </p:extLst>
          </p:nvPr>
        </p:nvGraphicFramePr>
        <p:xfrm>
          <a:off x="483830" y="1417638"/>
          <a:ext cx="8202970" cy="51016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636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TotalTime>
  <Words>855</Words>
  <Application>Microsoft Macintosh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Effects of Exercise on Attention During Articulation Therapy</vt:lpstr>
      <vt:lpstr>Disclosure Statement</vt:lpstr>
      <vt:lpstr>Introduction Articulation</vt:lpstr>
      <vt:lpstr>Introduction Attention</vt:lpstr>
      <vt:lpstr>Introduction Exercise</vt:lpstr>
      <vt:lpstr>Research Question and Hypothesis</vt:lpstr>
      <vt:lpstr>Methods</vt:lpstr>
      <vt:lpstr>Measures</vt:lpstr>
      <vt:lpstr>Results</vt:lpstr>
      <vt:lpstr>Results</vt:lpstr>
      <vt:lpstr>Discussion</vt:lpstr>
      <vt:lpstr>Limitations</vt:lpstr>
      <vt:lpstr>Recommendations</vt:lpstr>
      <vt:lpstr>References</vt:lpstr>
    </vt:vector>
  </TitlesOfParts>
  <Company>Valdosta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Exercise on Attention During Articulation Therapy</dc:title>
  <dc:creator>Katie Rickard</dc:creator>
  <cp:lastModifiedBy>Katie Rickard</cp:lastModifiedBy>
  <cp:revision>2</cp:revision>
  <dcterms:created xsi:type="dcterms:W3CDTF">2017-01-13T03:33:54Z</dcterms:created>
  <dcterms:modified xsi:type="dcterms:W3CDTF">2017-01-13T03:52:58Z</dcterms:modified>
</cp:coreProperties>
</file>