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73" r:id="rId3"/>
    <p:sldId id="257" r:id="rId4"/>
    <p:sldId id="258" r:id="rId5"/>
    <p:sldId id="259" r:id="rId6"/>
    <p:sldId id="262" r:id="rId7"/>
    <p:sldId id="263" r:id="rId8"/>
    <p:sldId id="261" r:id="rId9"/>
    <p:sldId id="266" r:id="rId10"/>
    <p:sldId id="271" r:id="rId11"/>
    <p:sldId id="272" r:id="rId12"/>
    <p:sldId id="276"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7981" autoAdjust="0"/>
    <p:restoredTop sz="94660"/>
  </p:normalViewPr>
  <p:slideViewPr>
    <p:cSldViewPr snapToGrid="0">
      <p:cViewPr varScale="1">
        <p:scale>
          <a:sx n="57" d="100"/>
          <a:sy n="57" d="100"/>
        </p:scale>
        <p:origin x="-136" y="-85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190F0F-3F76-437E-B67E-1252157C4FE6}" type="datetimeFigureOut">
              <a:rPr lang="en-US" smtClean="0"/>
              <a:pPr/>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6687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190F0F-3F76-437E-B67E-1252157C4FE6}" type="datetimeFigureOut">
              <a:rPr lang="en-US" smtClean="0"/>
              <a:pPr/>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526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190F0F-3F76-437E-B67E-1252157C4FE6}" type="datetimeFigureOut">
              <a:rPr lang="en-US" smtClean="0"/>
              <a:pPr/>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317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190F0F-3F76-437E-B67E-1252157C4FE6}" type="datetimeFigureOut">
              <a:rPr lang="en-US" smtClean="0"/>
              <a:pPr/>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628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190F0F-3F76-437E-B67E-1252157C4FE6}" type="datetimeFigureOut">
              <a:rPr lang="en-US" smtClean="0"/>
              <a:pPr/>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73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190F0F-3F76-437E-B67E-1252157C4FE6}" type="datetimeFigureOut">
              <a:rPr lang="en-US" smtClean="0"/>
              <a:pPr/>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0569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190F0F-3F76-437E-B67E-1252157C4FE6}" type="datetimeFigureOut">
              <a:rPr lang="en-US" smtClean="0"/>
              <a:pPr/>
              <a:t>1/11/17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2680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190F0F-3F76-437E-B67E-1252157C4FE6}" type="datetimeFigureOut">
              <a:rPr lang="en-US" smtClean="0"/>
              <a:pPr/>
              <a:t>1/11/17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4033314"/>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90F0F-3F76-437E-B67E-1252157C4FE6}" type="datetimeFigureOut">
              <a:rPr lang="en-US" smtClean="0"/>
              <a:pPr/>
              <a:t>1/11/17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185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90F0F-3F76-437E-B67E-1252157C4FE6}" type="datetimeFigureOut">
              <a:rPr lang="en-US" smtClean="0"/>
              <a:pPr/>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081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90F0F-3F76-437E-B67E-1252157C4FE6}" type="datetimeFigureOut">
              <a:rPr lang="en-US" smtClean="0"/>
              <a:pPr/>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08292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190F0F-3F76-437E-B67E-1252157C4FE6}" type="datetimeFigureOut">
              <a:rPr lang="en-US" smtClean="0"/>
              <a:pPr/>
              <a:t>1/11/17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7075C-BFBB-4184-AB4D-3A4163D9D7E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7808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lnSpcReduction="10000"/>
          </a:bodyPr>
          <a:lstStyle/>
          <a:p>
            <a:r>
              <a:rPr lang="en-US" dirty="0" smtClean="0"/>
              <a:t>K. Bailey Stone</a:t>
            </a:r>
            <a:r>
              <a:rPr lang="en-US" dirty="0" smtClean="0"/>
              <a:t>, B.S.</a:t>
            </a:r>
          </a:p>
          <a:p>
            <a:r>
              <a:rPr lang="en-US" dirty="0" smtClean="0"/>
              <a:t>Mary Gorham-Rowan, PhD</a:t>
            </a:r>
            <a:r>
              <a:rPr lang="en-US" dirty="0" smtClean="0"/>
              <a:t>, CCC-SLP</a:t>
            </a:r>
            <a:endParaRPr lang="en-US" dirty="0" smtClean="0"/>
          </a:p>
          <a:p>
            <a:r>
              <a:rPr lang="en-US" dirty="0" smtClean="0"/>
              <a:t>Katherine Walden, M.S., CCC-SLP</a:t>
            </a:r>
          </a:p>
          <a:p>
            <a:r>
              <a:rPr lang="en-US" dirty="0" smtClean="0"/>
              <a:t>Melissa Carter, M.S., CCC-SLP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44197146"/>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838200" y="1530220"/>
            <a:ext cx="10515600" cy="4646743"/>
          </a:xfrm>
        </p:spPr>
        <p:txBody>
          <a:bodyPr>
            <a:normAutofit fontScale="92500" lnSpcReduction="10000"/>
          </a:bodyPr>
          <a:lstStyle/>
          <a:p>
            <a:pPr lvl="0"/>
            <a:r>
              <a:rPr lang="en-US" dirty="0" smtClean="0"/>
              <a:t>Data suggest that the KT had a positive effect on reducing the residue in the </a:t>
            </a:r>
            <a:r>
              <a:rPr lang="en-US" dirty="0" err="1" smtClean="0"/>
              <a:t>valleculae</a:t>
            </a:r>
            <a:r>
              <a:rPr lang="en-US" dirty="0" smtClean="0"/>
              <a:t> and the </a:t>
            </a:r>
            <a:r>
              <a:rPr lang="en-US" dirty="0" err="1" smtClean="0"/>
              <a:t>piriform</a:t>
            </a:r>
            <a:r>
              <a:rPr lang="en-US" dirty="0" smtClean="0"/>
              <a:t> sinuses in 2 of the four bolus types: peaches and applesauce.</a:t>
            </a:r>
          </a:p>
          <a:p>
            <a:pPr lvl="0"/>
            <a:r>
              <a:rPr lang="en-US" dirty="0" smtClean="0"/>
              <a:t>The positive results of the fruit cup and applesauce boluses could be attributed to the KT stabilizing of the larynx in a elevated position, which would allow for the boluses to move safely into the pharynx.  </a:t>
            </a:r>
          </a:p>
          <a:p>
            <a:pPr lvl="0"/>
            <a:r>
              <a:rPr lang="en-US" dirty="0" smtClean="0"/>
              <a:t>The positive results of the peaches and applesauce boluses could also be attributed to the patient’s prior </a:t>
            </a:r>
            <a:r>
              <a:rPr lang="en-US" dirty="0" err="1" smtClean="0"/>
              <a:t>dysphagia</a:t>
            </a:r>
            <a:r>
              <a:rPr lang="en-US" dirty="0" smtClean="0"/>
              <a:t> therapy and successful use of compensatory strategies. </a:t>
            </a:r>
          </a:p>
          <a:p>
            <a:pPr lvl="0"/>
            <a:r>
              <a:rPr lang="en-US" dirty="0" smtClean="0"/>
              <a:t>The raters perceived no change in the residue levels for the graham cracker bolus. These results could be attributed to the dry consistency of the graham cracker, making it more difficult to swallow over all.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4182"/>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371669" y="1480391"/>
            <a:ext cx="11590175" cy="5153674"/>
          </a:xfrm>
        </p:spPr>
        <p:txBody>
          <a:bodyPr>
            <a:normAutofit/>
          </a:bodyPr>
          <a:lstStyle/>
          <a:p>
            <a:pPr lvl="0"/>
            <a:r>
              <a:rPr lang="en-US" dirty="0" smtClean="0"/>
              <a:t>The raters found that there was no change in the residue levels for the water bolus. These results could be attributed to the compensatory strategies used by the patient throughout the trials.</a:t>
            </a:r>
            <a:r>
              <a:rPr lang="en-US" dirty="0" smtClean="0"/>
              <a:t> </a:t>
            </a:r>
          </a:p>
          <a:p>
            <a:pPr lvl="0">
              <a:buNone/>
            </a:pPr>
            <a:endParaRPr lang="en-US" dirty="0" smtClean="0"/>
          </a:p>
          <a:p>
            <a:pPr lvl="0"/>
            <a:r>
              <a:rPr lang="en-US" dirty="0" smtClean="0"/>
              <a:t>Small volume of trials may also have affected the extent to which laryngeal elevation was assisted by KT.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5391461"/>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lvl="0"/>
            <a:r>
              <a:rPr lang="en-US" dirty="0" smtClean="0"/>
              <a:t>The study aimed to investigate whether KT applied to the </a:t>
            </a:r>
            <a:r>
              <a:rPr lang="en-US" dirty="0" err="1" smtClean="0"/>
              <a:t>suprahyoid</a:t>
            </a:r>
            <a:r>
              <a:rPr lang="en-US" dirty="0" smtClean="0"/>
              <a:t> muscles to provide suspension and support would in turn reduce residue in  the </a:t>
            </a:r>
            <a:r>
              <a:rPr lang="en-US" dirty="0" err="1" smtClean="0"/>
              <a:t>piriform</a:t>
            </a:r>
            <a:r>
              <a:rPr lang="en-US" dirty="0" smtClean="0"/>
              <a:t> sinuses and </a:t>
            </a:r>
            <a:r>
              <a:rPr lang="en-US" dirty="0" err="1" smtClean="0"/>
              <a:t>valleculae</a:t>
            </a:r>
            <a:r>
              <a:rPr lang="en-US" dirty="0" smtClean="0"/>
              <a:t>. </a:t>
            </a:r>
          </a:p>
          <a:p>
            <a:pPr lvl="0"/>
            <a:r>
              <a:rPr lang="en-US" dirty="0" smtClean="0"/>
              <a:t>KT was beneficial for semi-solid and pureed boluses.</a:t>
            </a:r>
          </a:p>
          <a:p>
            <a:pPr lvl="0"/>
            <a:r>
              <a:rPr lang="en-US" dirty="0" smtClean="0"/>
              <a:t>Findings are limited to one participant and a small number of trials; future studies should examine a wider range of patients and a greater number of trials with variability in volume and viscosity.  MBS assessment should be incorporated to more fully determine the effect of KT on </a:t>
            </a:r>
            <a:r>
              <a:rPr lang="en-US" dirty="0" err="1" smtClean="0"/>
              <a:t>hyolaryngeal</a:t>
            </a:r>
            <a:r>
              <a:rPr lang="en-US" dirty="0" smtClean="0"/>
              <a:t> excursion and </a:t>
            </a:r>
            <a:r>
              <a:rPr lang="en-US" dirty="0" err="1" smtClean="0"/>
              <a:t>epiglottic</a:t>
            </a:r>
            <a:r>
              <a:rPr lang="en-US" dirty="0" smtClean="0"/>
              <a:t> inversion.</a:t>
            </a:r>
          </a:p>
          <a:p>
            <a:pPr lvl="0"/>
            <a:r>
              <a:rPr lang="en-US" dirty="0" smtClean="0"/>
              <a:t>Long-term as well as short-term effects of KT use should be examined.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References</a:t>
            </a:r>
            <a:endParaRPr lang="en-US" dirty="0"/>
          </a:p>
        </p:txBody>
      </p:sp>
      <p:sp>
        <p:nvSpPr>
          <p:cNvPr id="5" name="Content Placeholder 4"/>
          <p:cNvSpPr>
            <a:spLocks noGrp="1"/>
          </p:cNvSpPr>
          <p:nvPr>
            <p:ph idx="1"/>
          </p:nvPr>
        </p:nvSpPr>
        <p:spPr/>
        <p:txBody>
          <a:bodyPr>
            <a:normAutofit fontScale="92500"/>
          </a:bodyPr>
          <a:lstStyle/>
          <a:p>
            <a:r>
              <a:rPr lang="en-US" dirty="0" err="1" smtClean="0"/>
              <a:t>Carucci</a:t>
            </a:r>
            <a:r>
              <a:rPr lang="en-US" dirty="0" smtClean="0"/>
              <a:t>, L.R., et al.  (2015). </a:t>
            </a:r>
            <a:r>
              <a:rPr lang="en-US" dirty="0" err="1" smtClean="0"/>
              <a:t>Dysphagia</a:t>
            </a:r>
            <a:r>
              <a:rPr lang="en-US" dirty="0" smtClean="0"/>
              <a:t> secondary to anterior cervical fusion: </a:t>
            </a:r>
            <a:endParaRPr lang="en-US" dirty="0" smtClean="0"/>
          </a:p>
          <a:p>
            <a:pPr>
              <a:buNone/>
            </a:pPr>
            <a:r>
              <a:rPr lang="en-US" dirty="0" smtClean="0"/>
              <a:t>		</a:t>
            </a:r>
            <a:r>
              <a:rPr lang="en-US" dirty="0" smtClean="0"/>
              <a:t>Radiologic evaluation and findings in 74 patients. </a:t>
            </a:r>
            <a:r>
              <a:rPr lang="en-US" i="1" dirty="0" smtClean="0"/>
              <a:t>Am J </a:t>
            </a:r>
            <a:r>
              <a:rPr lang="en-US" i="1" dirty="0" err="1" smtClean="0"/>
              <a:t>Rotengenol</a:t>
            </a:r>
            <a:r>
              <a:rPr lang="en-US" i="1" dirty="0" smtClean="0"/>
              <a:t>, </a:t>
            </a:r>
            <a:endParaRPr lang="en-US" dirty="0" smtClean="0"/>
          </a:p>
          <a:p>
            <a:pPr>
              <a:buNone/>
            </a:pPr>
            <a:r>
              <a:rPr lang="en-US" i="1" smtClean="0"/>
              <a:t>		</a:t>
            </a:r>
            <a:r>
              <a:rPr lang="en-US" i="1" dirty="0" smtClean="0"/>
              <a:t>204, </a:t>
            </a:r>
            <a:r>
              <a:rPr lang="en-US" dirty="0" smtClean="0"/>
              <a:t>768-775.</a:t>
            </a:r>
          </a:p>
          <a:p>
            <a:r>
              <a:rPr lang="en-US" dirty="0" err="1" smtClean="0"/>
              <a:t>Logemann</a:t>
            </a:r>
            <a:r>
              <a:rPr lang="en-US" dirty="0" smtClean="0"/>
              <a:t>, J.A. (1983). </a:t>
            </a:r>
            <a:r>
              <a:rPr lang="en-US" i="1" dirty="0" smtClean="0"/>
              <a:t>Evaluation and treatment of swallowing disorders. </a:t>
            </a:r>
            <a:r>
              <a:rPr lang="en-US" dirty="0" smtClean="0"/>
              <a:t>San Diego, CA: College-Hill Press.</a:t>
            </a:r>
          </a:p>
          <a:p>
            <a:r>
              <a:rPr lang="en-US" dirty="0" err="1" smtClean="0"/>
              <a:t>Csapo</a:t>
            </a:r>
            <a:r>
              <a:rPr lang="en-US" dirty="0" smtClean="0"/>
              <a:t>, R., &amp; </a:t>
            </a:r>
            <a:r>
              <a:rPr lang="en-US" dirty="0" err="1" smtClean="0"/>
              <a:t>Alegre</a:t>
            </a:r>
            <a:r>
              <a:rPr lang="en-US" dirty="0" smtClean="0"/>
              <a:t>, L. (2015). Effects of </a:t>
            </a:r>
            <a:r>
              <a:rPr lang="en-US" dirty="0" err="1" smtClean="0"/>
              <a:t>kinesio</a:t>
            </a:r>
            <a:r>
              <a:rPr lang="en-US" dirty="0" smtClean="0"/>
              <a:t> taping on skeletal muscular strength – A meta-analysis of current evidence. </a:t>
            </a:r>
            <a:r>
              <a:rPr lang="en-US" i="1" dirty="0" smtClean="0"/>
              <a:t>J Med </a:t>
            </a:r>
            <a:r>
              <a:rPr lang="en-US" i="1" dirty="0" err="1" smtClean="0"/>
              <a:t>Sci</a:t>
            </a:r>
            <a:r>
              <a:rPr lang="en-US" i="1" dirty="0" smtClean="0"/>
              <a:t> Sport, 18, </a:t>
            </a:r>
            <a:r>
              <a:rPr lang="en-US" dirty="0" smtClean="0"/>
              <a:t>50-456.</a:t>
            </a:r>
          </a:p>
          <a:p>
            <a:r>
              <a:rPr lang="en-US" dirty="0" err="1" smtClean="0"/>
              <a:t>Heo</a:t>
            </a:r>
            <a:r>
              <a:rPr lang="en-US" dirty="0" smtClean="0"/>
              <a:t>, S.Y., &amp; Kim, K.M. (2015).  Immediate effects of </a:t>
            </a:r>
            <a:r>
              <a:rPr lang="en-US" dirty="0" err="1" smtClean="0"/>
              <a:t>Kinesio</a:t>
            </a:r>
            <a:r>
              <a:rPr lang="en-US" dirty="0" smtClean="0"/>
              <a:t> Tape on the movement of the hyoid bone and epiglottis during swallowing by stroke patients with </a:t>
            </a:r>
            <a:r>
              <a:rPr lang="en-US" dirty="0" err="1" smtClean="0"/>
              <a:t>dysphagia</a:t>
            </a:r>
            <a:r>
              <a:rPr lang="en-US" dirty="0" smtClean="0"/>
              <a:t>. </a:t>
            </a:r>
            <a:r>
              <a:rPr lang="en-US" i="1" dirty="0" smtClean="0"/>
              <a:t>J Phys </a:t>
            </a:r>
            <a:r>
              <a:rPr lang="en-US" i="1" dirty="0" err="1" smtClean="0"/>
              <a:t>Ther</a:t>
            </a:r>
            <a:r>
              <a:rPr lang="en-US" i="1" dirty="0" smtClean="0"/>
              <a:t> </a:t>
            </a:r>
            <a:r>
              <a:rPr lang="en-US" i="1" dirty="0" err="1" smtClean="0"/>
              <a:t>Sci</a:t>
            </a:r>
            <a:r>
              <a:rPr lang="en-US" i="1" dirty="0" smtClean="0"/>
              <a:t>, 27, </a:t>
            </a:r>
            <a:r>
              <a:rPr lang="en-US" dirty="0" smtClean="0"/>
              <a:t>3355-3357.</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3405178"/>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 Statement</a:t>
            </a:r>
            <a:endParaRPr lang="en-US" dirty="0"/>
          </a:p>
        </p:txBody>
      </p:sp>
      <p:sp>
        <p:nvSpPr>
          <p:cNvPr id="3" name="Content Placeholder 2"/>
          <p:cNvSpPr>
            <a:spLocks noGrp="1"/>
          </p:cNvSpPr>
          <p:nvPr>
            <p:ph idx="1"/>
          </p:nvPr>
        </p:nvSpPr>
        <p:spPr/>
        <p:txBody>
          <a:bodyPr/>
          <a:lstStyle/>
          <a:p>
            <a:r>
              <a:rPr lang="en-US" dirty="0" smtClean="0"/>
              <a:t>No authors had any financial or non-financial conflicts of interest associated with the content of this presentation.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8329520"/>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838199" y="1825625"/>
            <a:ext cx="10582469" cy="4351338"/>
          </a:xfrm>
        </p:spPr>
        <p:txBody>
          <a:bodyPr>
            <a:normAutofit lnSpcReduction="10000"/>
          </a:bodyPr>
          <a:lstStyle/>
          <a:p>
            <a:pPr lvl="0"/>
            <a:r>
              <a:rPr lang="en-US" dirty="0" smtClean="0"/>
              <a:t>Incidence of </a:t>
            </a:r>
            <a:r>
              <a:rPr lang="en-US" dirty="0" err="1" smtClean="0"/>
              <a:t>dysphagia</a:t>
            </a:r>
            <a:r>
              <a:rPr lang="en-US" dirty="0" smtClean="0"/>
              <a:t> post-anterior cervical fusion (ACF) surgery ranges from 1.7 to 70%.</a:t>
            </a:r>
            <a:r>
              <a:rPr lang="en-US" dirty="0" smtClean="0"/>
              <a:t> </a:t>
            </a:r>
          </a:p>
          <a:p>
            <a:pPr lvl="0">
              <a:buNone/>
            </a:pPr>
            <a:endParaRPr lang="en-US" dirty="0" smtClean="0"/>
          </a:p>
          <a:p>
            <a:pPr lvl="0"/>
            <a:r>
              <a:rPr lang="en-US" dirty="0" smtClean="0"/>
              <a:t>Decreased laryngeal elevation post-ACF surgery may result in excess residue in the </a:t>
            </a:r>
            <a:r>
              <a:rPr lang="en-US" dirty="0" err="1" smtClean="0"/>
              <a:t>piriform</a:t>
            </a:r>
            <a:r>
              <a:rPr lang="en-US" dirty="0" smtClean="0"/>
              <a:t> sinuses and </a:t>
            </a:r>
            <a:r>
              <a:rPr lang="en-US" dirty="0" err="1" smtClean="0"/>
              <a:t>valleculae</a:t>
            </a:r>
            <a:r>
              <a:rPr lang="en-US" dirty="0" smtClean="0"/>
              <a:t>. Excess residue can increase the risk of aspiration</a:t>
            </a:r>
            <a:r>
              <a:rPr lang="en-US" dirty="0" smtClean="0"/>
              <a:t>.</a:t>
            </a:r>
          </a:p>
          <a:p>
            <a:pPr lvl="0">
              <a:buNone/>
            </a:pPr>
            <a:endParaRPr lang="en-US" dirty="0" smtClean="0"/>
          </a:p>
          <a:p>
            <a:pPr lvl="0"/>
            <a:r>
              <a:rPr lang="en-US" dirty="0" smtClean="0"/>
              <a:t>Common treatment strategies for </a:t>
            </a:r>
            <a:r>
              <a:rPr lang="en-US" dirty="0" err="1" smtClean="0"/>
              <a:t>dysphagia</a:t>
            </a:r>
            <a:r>
              <a:rPr lang="en-US" dirty="0" smtClean="0"/>
              <a:t> include diet modification, postural changes, and/or specific exercises to improve muscular strength and function. </a:t>
            </a:r>
          </a:p>
          <a:p>
            <a:pPr>
              <a:buNone/>
            </a:pP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2391099"/>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99796" y="1586204"/>
            <a:ext cx="10654004" cy="4590759"/>
          </a:xfrm>
        </p:spPr>
        <p:txBody>
          <a:bodyPr>
            <a:normAutofit fontScale="92500" lnSpcReduction="20000"/>
          </a:bodyPr>
          <a:lstStyle/>
          <a:p>
            <a:pPr lvl="0"/>
            <a:r>
              <a:rPr lang="en-US" dirty="0" smtClean="0"/>
              <a:t>Adapting </a:t>
            </a:r>
            <a:r>
              <a:rPr lang="en-US" dirty="0" smtClean="0"/>
              <a:t>techniques used in physical therapy may also be effective in treating or managing </a:t>
            </a:r>
            <a:r>
              <a:rPr lang="en-US" dirty="0" err="1" smtClean="0"/>
              <a:t>dysphagia</a:t>
            </a:r>
            <a:r>
              <a:rPr lang="en-US" dirty="0" smtClean="0"/>
              <a:t>.  </a:t>
            </a:r>
            <a:r>
              <a:rPr lang="en-US" dirty="0" smtClean="0"/>
              <a:t> </a:t>
            </a:r>
          </a:p>
          <a:p>
            <a:pPr lvl="0">
              <a:buNone/>
            </a:pPr>
            <a:endParaRPr lang="en-US" dirty="0" smtClean="0"/>
          </a:p>
          <a:p>
            <a:pPr lvl="0"/>
            <a:r>
              <a:rPr lang="en-US" dirty="0" err="1" smtClean="0"/>
              <a:t>Kinesio</a:t>
            </a:r>
            <a:r>
              <a:rPr lang="en-US" dirty="0" smtClean="0"/>
              <a:t> Tape (KT) was developed to support athletes and improve blood and lymph flow as well as relieve pain in injured joints and muscles</a:t>
            </a:r>
            <a:r>
              <a:rPr lang="en-US" dirty="0" smtClean="0"/>
              <a:t>.</a:t>
            </a:r>
          </a:p>
          <a:p>
            <a:pPr lvl="0"/>
            <a:endParaRPr lang="en-US" dirty="0" smtClean="0"/>
          </a:p>
          <a:p>
            <a:pPr lvl="0"/>
            <a:r>
              <a:rPr lang="en-US" dirty="0" smtClean="0"/>
              <a:t>Application of KT to the </a:t>
            </a:r>
            <a:r>
              <a:rPr lang="en-US" dirty="0" err="1" smtClean="0"/>
              <a:t>suprahyoid</a:t>
            </a:r>
            <a:r>
              <a:rPr lang="en-US" dirty="0" smtClean="0"/>
              <a:t> muscles, </a:t>
            </a:r>
            <a:r>
              <a:rPr lang="en-US" dirty="0" err="1" smtClean="0"/>
              <a:t>sternocleidomastoid</a:t>
            </a:r>
            <a:r>
              <a:rPr lang="en-US" dirty="0" smtClean="0"/>
              <a:t>, and upper </a:t>
            </a:r>
            <a:r>
              <a:rPr lang="en-US" dirty="0" err="1" smtClean="0"/>
              <a:t>trapezius</a:t>
            </a:r>
            <a:r>
              <a:rPr lang="en-US" dirty="0" smtClean="0"/>
              <a:t> has been shown to improve hyoid excursion and </a:t>
            </a:r>
            <a:r>
              <a:rPr lang="en-US" dirty="0" err="1" smtClean="0"/>
              <a:t>epiglottic</a:t>
            </a:r>
            <a:r>
              <a:rPr lang="en-US" dirty="0" smtClean="0"/>
              <a:t> inversion among individuals with post-stroke </a:t>
            </a:r>
            <a:r>
              <a:rPr lang="en-US" dirty="0" err="1" smtClean="0"/>
              <a:t>dysphagia</a:t>
            </a:r>
            <a:r>
              <a:rPr lang="en-US" dirty="0" smtClean="0"/>
              <a:t>. </a:t>
            </a:r>
            <a:r>
              <a:rPr lang="en-US" dirty="0" smtClean="0"/>
              <a:t> </a:t>
            </a:r>
          </a:p>
          <a:p>
            <a:pPr lvl="0">
              <a:buNone/>
            </a:pPr>
            <a:endParaRPr lang="en-US" dirty="0" smtClean="0"/>
          </a:p>
          <a:p>
            <a:pPr lvl="0"/>
            <a:r>
              <a:rPr lang="en-US" dirty="0" smtClean="0"/>
              <a:t>These findings suggest that KT provides improved support and stability without limiting range of motion.</a:t>
            </a:r>
          </a:p>
          <a:p>
            <a:pPr lvl="0"/>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0206292"/>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pPr lvl="0"/>
            <a:r>
              <a:rPr lang="en-US" dirty="0" smtClean="0"/>
              <a:t>The purpose of this study was to examine the immediate effects of KT on </a:t>
            </a:r>
            <a:r>
              <a:rPr lang="en-US" dirty="0" err="1" smtClean="0"/>
              <a:t>hyolaryngeal</a:t>
            </a:r>
            <a:r>
              <a:rPr lang="en-US" dirty="0" smtClean="0"/>
              <a:t> elevation in a patient with persistent </a:t>
            </a:r>
            <a:r>
              <a:rPr lang="en-US" dirty="0" err="1" smtClean="0"/>
              <a:t>dysphagia</a:t>
            </a:r>
            <a:r>
              <a:rPr lang="en-US" dirty="0" smtClean="0"/>
              <a:t> post-ACF surgery.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5521102"/>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pPr lvl="0"/>
            <a:r>
              <a:rPr lang="en-US" dirty="0" smtClean="0"/>
              <a:t>The participant was a 75-year-old male 1-year post-ACF surgery. </a:t>
            </a:r>
          </a:p>
          <a:p>
            <a:pPr lvl="1"/>
            <a:r>
              <a:rPr lang="en-US" dirty="0" smtClean="0"/>
              <a:t>Initial evaluation revealed mild to moderate pharyngeal </a:t>
            </a:r>
            <a:r>
              <a:rPr lang="en-US" dirty="0" err="1" smtClean="0"/>
              <a:t>dysphagia</a:t>
            </a:r>
            <a:r>
              <a:rPr lang="en-US" dirty="0" smtClean="0"/>
              <a:t> characterized by piecemeal deglutition, reduced </a:t>
            </a:r>
            <a:r>
              <a:rPr lang="en-US" dirty="0" err="1" smtClean="0"/>
              <a:t>hyolaryngeal</a:t>
            </a:r>
            <a:r>
              <a:rPr lang="en-US" dirty="0" smtClean="0"/>
              <a:t> excursion and base of tongue (BOT) retraction, and pharyngeal residue.</a:t>
            </a:r>
          </a:p>
          <a:p>
            <a:pPr lvl="1"/>
            <a:r>
              <a:rPr lang="en-US" dirty="0" smtClean="0"/>
              <a:t>Follow-up evaluation one month later revealed reduced </a:t>
            </a:r>
            <a:r>
              <a:rPr lang="en-US" dirty="0" err="1" smtClean="0"/>
              <a:t>epiglottic</a:t>
            </a:r>
            <a:r>
              <a:rPr lang="en-US" dirty="0" smtClean="0"/>
              <a:t> inversion with persistent pharyngeal residue.</a:t>
            </a:r>
          </a:p>
          <a:p>
            <a:pPr lvl="1"/>
            <a:r>
              <a:rPr lang="en-US" dirty="0" smtClean="0"/>
              <a:t>KT applied to the </a:t>
            </a:r>
            <a:r>
              <a:rPr lang="en-US" dirty="0" err="1" smtClean="0"/>
              <a:t>suprahyoid</a:t>
            </a:r>
            <a:r>
              <a:rPr lang="en-US" dirty="0" smtClean="0"/>
              <a:t> musculature 4 months after initiation of therapy.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1919407"/>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2488"/>
            <a:ext cx="10515600" cy="1325563"/>
          </a:xfrm>
        </p:spPr>
        <p:txBody>
          <a:bodyPr/>
          <a:lstStyle/>
          <a:p>
            <a:r>
              <a:rPr lang="en-US" dirty="0" smtClean="0"/>
              <a:t>Methods:</a:t>
            </a:r>
            <a:br>
              <a:rPr lang="en-US" dirty="0" smtClean="0"/>
            </a:br>
            <a:r>
              <a:rPr lang="en-US" dirty="0" smtClean="0"/>
              <a:t>Materials</a:t>
            </a:r>
            <a:endParaRPr lang="en-US" dirty="0"/>
          </a:p>
        </p:txBody>
      </p:sp>
      <p:sp>
        <p:nvSpPr>
          <p:cNvPr id="3" name="Content Placeholder 2"/>
          <p:cNvSpPr>
            <a:spLocks noGrp="1"/>
          </p:cNvSpPr>
          <p:nvPr>
            <p:ph idx="1"/>
          </p:nvPr>
        </p:nvSpPr>
        <p:spPr>
          <a:xfrm>
            <a:off x="391886" y="1690688"/>
            <a:ext cx="10961914" cy="4962039"/>
          </a:xfrm>
        </p:spPr>
        <p:txBody>
          <a:bodyPr>
            <a:normAutofit/>
          </a:bodyPr>
          <a:lstStyle/>
          <a:p>
            <a:pPr lvl="0"/>
            <a:r>
              <a:rPr lang="en-US" dirty="0" smtClean="0"/>
              <a:t>Evaluation of KT effectiveness completed via FEES assessment.  Four bolus types were administered:   </a:t>
            </a:r>
          </a:p>
          <a:p>
            <a:pPr lvl="1"/>
            <a:r>
              <a:rPr lang="en-US" dirty="0" smtClean="0"/>
              <a:t>1 tsp of water</a:t>
            </a:r>
          </a:p>
          <a:p>
            <a:pPr lvl="1"/>
            <a:r>
              <a:rPr lang="en-US" dirty="0" smtClean="0"/>
              <a:t>1 tsp of applesauce</a:t>
            </a:r>
          </a:p>
          <a:p>
            <a:pPr lvl="1"/>
            <a:r>
              <a:rPr lang="en-US" dirty="0" smtClean="0"/>
              <a:t>1 tsp of fruit cup</a:t>
            </a:r>
          </a:p>
          <a:p>
            <a:pPr lvl="1"/>
            <a:r>
              <a:rPr lang="en-US" dirty="0" smtClean="0"/>
              <a:t>1/4</a:t>
            </a:r>
            <a:r>
              <a:rPr lang="en-US" baseline="30000" dirty="0" smtClean="0"/>
              <a:t> </a:t>
            </a:r>
            <a:r>
              <a:rPr lang="en-US" dirty="0" smtClean="0"/>
              <a:t>of graham cracker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704249"/>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pPr lvl="0"/>
            <a:r>
              <a:rPr lang="en-US" dirty="0" smtClean="0"/>
              <a:t>Two trials of each consistency were completed.</a:t>
            </a:r>
          </a:p>
          <a:p>
            <a:pPr lvl="1"/>
            <a:r>
              <a:rPr lang="en-US" dirty="0" smtClean="0"/>
              <a:t>trial 1: without KT </a:t>
            </a:r>
          </a:p>
          <a:p>
            <a:pPr lvl="1"/>
            <a:r>
              <a:rPr lang="en-US" dirty="0" smtClean="0"/>
              <a:t>trial 2: with KT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450578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dirty="0" smtClean="0"/>
              <a:t/>
            </a:r>
            <a:br>
              <a:rPr lang="en-US" dirty="0" smtClean="0"/>
            </a:br>
            <a:r>
              <a:rPr lang="en-US" dirty="0" smtClean="0"/>
              <a:t>Results:</a:t>
            </a:r>
            <a:br>
              <a:rPr lang="en-US" dirty="0" smtClean="0"/>
            </a:br>
            <a:r>
              <a:rPr lang="en-US" dirty="0" smtClean="0"/>
              <a:t>	</a:t>
            </a:r>
            <a:endParaRPr lang="en-US" dirty="0"/>
          </a:p>
        </p:txBody>
      </p:sp>
      <p:sp>
        <p:nvSpPr>
          <p:cNvPr id="3" name="Content Placeholder 2"/>
          <p:cNvSpPr>
            <a:spLocks noGrp="1"/>
          </p:cNvSpPr>
          <p:nvPr>
            <p:ph idx="1"/>
          </p:nvPr>
        </p:nvSpPr>
        <p:spPr/>
        <p:txBody>
          <a:bodyPr/>
          <a:lstStyle/>
          <a:p>
            <a:pPr lvl="0"/>
            <a:r>
              <a:rPr lang="en-US" smtClean="0"/>
              <a:t>Inter-rater reliability was high:  rs (6) = .90 to .98.</a:t>
            </a:r>
          </a:p>
          <a:p>
            <a:pPr lvl="0"/>
            <a:r>
              <a:rPr lang="en-US" smtClean="0"/>
              <a:t>1 tsp of Water (a. &amp; b.) – no difference in residue ratings with or without KT</a:t>
            </a:r>
          </a:p>
          <a:p>
            <a:pPr lvl="0"/>
            <a:r>
              <a:rPr lang="en-US" smtClean="0"/>
              <a:t>1 tsp of fruit cup (c. &amp; d.) – moderate-severe residue without KT; trace residue with KT</a:t>
            </a:r>
          </a:p>
          <a:p>
            <a:pPr lvl="0"/>
            <a:r>
              <a:rPr lang="en-US" smtClean="0"/>
              <a:t>1 tsp of Applesauce – mild residue without KT: trace residue with KT</a:t>
            </a:r>
          </a:p>
          <a:p>
            <a:pPr lvl="0"/>
            <a:r>
              <a:rPr lang="en-US" smtClean="0"/>
              <a:t>¼ of Graham cracker – no difference in residue ratings with or without K</a:t>
            </a:r>
          </a:p>
          <a:p>
            <a:pPr lvl="0"/>
            <a:r>
              <a:rPr lang="en-US" smtClean="0"/>
              <a:t>Overall impression: reduced residue with KT </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6750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946</Words>
  <Application>Microsoft Macintosh PowerPoint</Application>
  <PresentationFormat>Custom</PresentationFormat>
  <Paragraphs>67</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Slide 1</vt:lpstr>
      <vt:lpstr>Disclosure Statement</vt:lpstr>
      <vt:lpstr>Background</vt:lpstr>
      <vt:lpstr>Background</vt:lpstr>
      <vt:lpstr>Purpose</vt:lpstr>
      <vt:lpstr>Methods</vt:lpstr>
      <vt:lpstr>Methods: Materials</vt:lpstr>
      <vt:lpstr>Methods</vt:lpstr>
      <vt:lpstr> Results:  </vt:lpstr>
      <vt:lpstr>Discussion</vt:lpstr>
      <vt:lpstr>Discussion</vt:lpstr>
      <vt:lpstr>Conclusion</vt:lpstr>
      <vt:lpstr>References</vt:lpstr>
    </vt:vector>
  </TitlesOfParts>
  <Company>Valdosta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D Carter</dc:creator>
  <cp:lastModifiedBy>The Stone Family</cp:lastModifiedBy>
  <cp:revision>19</cp:revision>
  <dcterms:created xsi:type="dcterms:W3CDTF">2017-01-12T03:56:13Z</dcterms:created>
  <dcterms:modified xsi:type="dcterms:W3CDTF">2017-01-12T04:16:17Z</dcterms:modified>
</cp:coreProperties>
</file>