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71" r:id="rId3"/>
    <p:sldId id="257" r:id="rId4"/>
    <p:sldId id="270" r:id="rId5"/>
    <p:sldId id="258" r:id="rId6"/>
    <p:sldId id="260" r:id="rId7"/>
    <p:sldId id="261" r:id="rId8"/>
    <p:sldId id="262" r:id="rId9"/>
    <p:sldId id="263" r:id="rId10"/>
    <p:sldId id="264" r:id="rId11"/>
    <p:sldId id="265" r:id="rId12"/>
    <p:sldId id="266" r:id="rId13"/>
    <p:sldId id="267" r:id="rId14"/>
    <p:sldId id="268" r:id="rId15"/>
    <p:sldId id="269"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napToObjects="1">
      <p:cViewPr varScale="1">
        <p:scale>
          <a:sx n="119" d="100"/>
          <a:sy n="119" d="100"/>
        </p:scale>
        <p:origin x="14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5" d="100"/>
          <a:sy n="95" d="100"/>
        </p:scale>
        <p:origin x="3720" y="19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B3DB46-AEFA-4D4F-9DB7-9A076EFBDA58}" type="datetimeFigureOut">
              <a:rPr lang="en-US" smtClean="0"/>
              <a:t>1/11/17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6D9CCC-29D0-C943-ACC7-2C08C87567F4}" type="slidenum">
              <a:rPr lang="en-US" smtClean="0"/>
              <a:t>‹#›</a:t>
            </a:fld>
            <a:endParaRPr lang="en-US"/>
          </a:p>
        </p:txBody>
      </p:sp>
    </p:spTree>
    <p:extLst>
      <p:ext uri="{BB962C8B-B14F-4D97-AF65-F5344CB8AC3E}">
        <p14:creationId xmlns:p14="http://schemas.microsoft.com/office/powerpoint/2010/main" val="455194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38270-75A4-F94D-88A5-C15B442C31DD}" type="datetimeFigureOut">
              <a:rPr lang="en-US" smtClean="0"/>
              <a:t>1/11/17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070DC-C902-2C4E-98E2-81FB0BA38EC0}" type="slidenum">
              <a:rPr lang="en-US" smtClean="0"/>
              <a:t>‹#›</a:t>
            </a:fld>
            <a:endParaRPr lang="en-US"/>
          </a:p>
        </p:txBody>
      </p:sp>
    </p:spTree>
    <p:extLst>
      <p:ext uri="{BB962C8B-B14F-4D97-AF65-F5344CB8AC3E}">
        <p14:creationId xmlns:p14="http://schemas.microsoft.com/office/powerpoint/2010/main" val="112442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F070DC-C902-2C4E-98E2-81FB0BA38EC0}" type="slidenum">
              <a:rPr lang="en-US" smtClean="0"/>
              <a:t>16</a:t>
            </a:fld>
            <a:endParaRPr lang="en-US"/>
          </a:p>
        </p:txBody>
      </p:sp>
    </p:spTree>
    <p:extLst>
      <p:ext uri="{BB962C8B-B14F-4D97-AF65-F5344CB8AC3E}">
        <p14:creationId xmlns:p14="http://schemas.microsoft.com/office/powerpoint/2010/main" val="289149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1/11/17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1/11/17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4744" y="4327094"/>
            <a:ext cx="5587988" cy="1284838"/>
          </a:xfrm>
        </p:spPr>
        <p:txBody>
          <a:bodyPr>
            <a:noAutofit/>
          </a:bodyPr>
          <a:lstStyle/>
          <a:p>
            <a:r>
              <a:rPr lang="en-US" sz="2800" dirty="0"/>
              <a:t>Semantic Priming Effects in a Bilingual Gujarati Speaker</a:t>
            </a:r>
            <a:br>
              <a:rPr lang="en-US" sz="2800" dirty="0"/>
            </a:br>
            <a:endParaRPr lang="en-US" sz="2800" dirty="0"/>
          </a:p>
        </p:txBody>
      </p:sp>
      <p:sp>
        <p:nvSpPr>
          <p:cNvPr id="3" name="Subtitle 2"/>
          <p:cNvSpPr>
            <a:spLocks noGrp="1"/>
          </p:cNvSpPr>
          <p:nvPr>
            <p:ph type="subTitle" idx="1"/>
          </p:nvPr>
        </p:nvSpPr>
        <p:spPr>
          <a:xfrm>
            <a:off x="3303764" y="5316565"/>
            <a:ext cx="5458968" cy="976503"/>
          </a:xfrm>
        </p:spPr>
        <p:txBody>
          <a:bodyPr/>
          <a:lstStyle/>
          <a:p>
            <a:pPr algn="ctr"/>
            <a:r>
              <a:rPr lang="en-US" dirty="0" smtClean="0"/>
              <a:t>Ashita Zaveri, B.S.</a:t>
            </a:r>
          </a:p>
          <a:p>
            <a:pPr algn="ctr"/>
            <a:r>
              <a:rPr lang="en-US" dirty="0" smtClean="0"/>
              <a:t>Matthew Carter, Ph. D, CCC-SLP</a:t>
            </a:r>
          </a:p>
          <a:p>
            <a:pPr algn="ctr"/>
            <a:r>
              <a:rPr lang="en-US" dirty="0" smtClean="0"/>
              <a:t>Valdosta State University</a:t>
            </a:r>
            <a:endParaRPr lang="en-US" dirty="0"/>
          </a:p>
        </p:txBody>
      </p:sp>
    </p:spTree>
    <p:extLst>
      <p:ext uri="{BB962C8B-B14F-4D97-AF65-F5344CB8AC3E}">
        <p14:creationId xmlns:p14="http://schemas.microsoft.com/office/powerpoint/2010/main" val="268235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06415"/>
            <a:ext cx="6508377" cy="1143000"/>
          </a:xfrm>
        </p:spPr>
        <p:txBody>
          <a:bodyPr/>
          <a:lstStyle/>
          <a:p>
            <a:pPr algn="ctr"/>
            <a:r>
              <a:rPr lang="en-US" dirty="0" smtClean="0"/>
              <a:t>Discussion</a:t>
            </a:r>
            <a:endParaRPr lang="en-US" dirty="0"/>
          </a:p>
        </p:txBody>
      </p:sp>
      <p:sp>
        <p:nvSpPr>
          <p:cNvPr id="3" name="Content Placeholder 2"/>
          <p:cNvSpPr>
            <a:spLocks noGrp="1"/>
          </p:cNvSpPr>
          <p:nvPr>
            <p:ph idx="1"/>
          </p:nvPr>
        </p:nvSpPr>
        <p:spPr>
          <a:xfrm>
            <a:off x="649160" y="2027146"/>
            <a:ext cx="7782368" cy="4042599"/>
          </a:xfrm>
        </p:spPr>
        <p:txBody>
          <a:bodyPr>
            <a:noAutofit/>
          </a:bodyPr>
          <a:lstStyle/>
          <a:p>
            <a:r>
              <a:rPr lang="en-US" sz="2200" b="1" dirty="0"/>
              <a:t>Relation of Data to Hypothesis</a:t>
            </a:r>
            <a:endParaRPr lang="en-US" sz="2200" dirty="0"/>
          </a:p>
          <a:p>
            <a:pPr lvl="1"/>
            <a:r>
              <a:rPr lang="en-US" sz="2200" dirty="0"/>
              <a:t>F</a:t>
            </a:r>
            <a:r>
              <a:rPr lang="en-US" sz="2200" dirty="0" smtClean="0"/>
              <a:t>indings </a:t>
            </a:r>
            <a:r>
              <a:rPr lang="en-US" sz="2200" dirty="0"/>
              <a:t>from the data collected did not support the hypothesis because priming mostly occurred between L1 to L2. </a:t>
            </a:r>
          </a:p>
          <a:p>
            <a:r>
              <a:rPr lang="en-US" sz="2200" b="1" dirty="0" smtClean="0"/>
              <a:t>Interpretation </a:t>
            </a:r>
          </a:p>
          <a:p>
            <a:pPr lvl="1"/>
            <a:r>
              <a:rPr lang="en-US" sz="2200" dirty="0" smtClean="0"/>
              <a:t>Overall priming occurred</a:t>
            </a:r>
          </a:p>
          <a:p>
            <a:pPr lvl="1"/>
            <a:r>
              <a:rPr lang="en-US" sz="2200" dirty="0"/>
              <a:t>P</a:t>
            </a:r>
            <a:r>
              <a:rPr lang="en-US" sz="2200" dirty="0" smtClean="0"/>
              <a:t>riming </a:t>
            </a:r>
            <a:r>
              <a:rPr lang="en-US" sz="2200" dirty="0"/>
              <a:t>did not occur when going from Gujarati to Gujarati because there were very few of these pairs that were responded correctly. </a:t>
            </a:r>
            <a:endParaRPr lang="en-US" sz="2200" dirty="0" smtClean="0"/>
          </a:p>
          <a:p>
            <a:pPr lvl="1"/>
            <a:r>
              <a:rPr lang="en-US" sz="2200" dirty="0" smtClean="0"/>
              <a:t>Priming did occur from English to English. The participant responded faster to semantically-related words.</a:t>
            </a:r>
            <a:endParaRPr lang="en-US" sz="2200" dirty="0"/>
          </a:p>
        </p:txBody>
      </p:sp>
    </p:spTree>
    <p:extLst>
      <p:ext uri="{BB962C8B-B14F-4D97-AF65-F5344CB8AC3E}">
        <p14:creationId xmlns:p14="http://schemas.microsoft.com/office/powerpoint/2010/main" val="327368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Discussion</a:t>
            </a:r>
            <a:endParaRPr lang="en-US" dirty="0"/>
          </a:p>
        </p:txBody>
      </p:sp>
      <p:sp>
        <p:nvSpPr>
          <p:cNvPr id="3" name="Content Placeholder 2"/>
          <p:cNvSpPr>
            <a:spLocks noGrp="1"/>
          </p:cNvSpPr>
          <p:nvPr>
            <p:ph idx="1"/>
          </p:nvPr>
        </p:nvSpPr>
        <p:spPr>
          <a:xfrm>
            <a:off x="811589" y="2209800"/>
            <a:ext cx="7309848" cy="4051932"/>
          </a:xfrm>
        </p:spPr>
        <p:txBody>
          <a:bodyPr>
            <a:noAutofit/>
          </a:bodyPr>
          <a:lstStyle/>
          <a:p>
            <a:r>
              <a:rPr lang="en-US" sz="2200" b="1" dirty="0" smtClean="0"/>
              <a:t>Interpretation </a:t>
            </a:r>
            <a:r>
              <a:rPr lang="en-US" sz="2200" b="1" dirty="0" err="1" smtClean="0"/>
              <a:t>cont</a:t>
            </a:r>
            <a:r>
              <a:rPr lang="en-US" sz="2200" b="1" dirty="0" smtClean="0"/>
              <a:t>:</a:t>
            </a:r>
          </a:p>
          <a:p>
            <a:pPr lvl="1"/>
            <a:r>
              <a:rPr lang="en-US" sz="2200" b="1" dirty="0" smtClean="0"/>
              <a:t> </a:t>
            </a:r>
            <a:r>
              <a:rPr lang="en-US" sz="2200" dirty="0"/>
              <a:t>T</a:t>
            </a:r>
            <a:r>
              <a:rPr lang="en-US" sz="2200" dirty="0" smtClean="0"/>
              <a:t>he </a:t>
            </a:r>
            <a:r>
              <a:rPr lang="en-US" sz="2200" dirty="0"/>
              <a:t>participant was relying heavily on the semantics associations between the Gujarati and English word pairs. </a:t>
            </a:r>
            <a:endParaRPr lang="en-US" sz="2200" dirty="0" smtClean="0"/>
          </a:p>
          <a:p>
            <a:pPr lvl="1"/>
            <a:r>
              <a:rPr lang="en-US" sz="2200" dirty="0"/>
              <a:t>P</a:t>
            </a:r>
            <a:r>
              <a:rPr lang="en-US" sz="2200" dirty="0" smtClean="0"/>
              <a:t>articipant </a:t>
            </a:r>
            <a:r>
              <a:rPr lang="en-US" sz="2200" dirty="0"/>
              <a:t>did not have to rely as heavily on semantics for the congruent word pairs since he was capable of responding almost as quickly to the unrelated words as he was to related words. </a:t>
            </a:r>
            <a:endParaRPr lang="en-US" sz="2200" dirty="0" smtClean="0"/>
          </a:p>
          <a:p>
            <a:pPr lvl="1"/>
            <a:r>
              <a:rPr lang="en-US" sz="2200" dirty="0"/>
              <a:t>However, the participant did need that semantic link when trying to code-switch between the two languages. </a:t>
            </a:r>
          </a:p>
          <a:p>
            <a:pPr marL="228600" lvl="1" indent="0">
              <a:buNone/>
            </a:pPr>
            <a:endParaRPr lang="en-US" sz="2200" b="1" dirty="0"/>
          </a:p>
        </p:txBody>
      </p:sp>
    </p:spTree>
    <p:extLst>
      <p:ext uri="{BB962C8B-B14F-4D97-AF65-F5344CB8AC3E}">
        <p14:creationId xmlns:p14="http://schemas.microsoft.com/office/powerpoint/2010/main" val="1121301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Implications</a:t>
            </a:r>
            <a:endParaRPr lang="en-US" dirty="0"/>
          </a:p>
        </p:txBody>
      </p:sp>
      <p:sp>
        <p:nvSpPr>
          <p:cNvPr id="3" name="Content Placeholder 2"/>
          <p:cNvSpPr>
            <a:spLocks noGrp="1"/>
          </p:cNvSpPr>
          <p:nvPr>
            <p:ph idx="1"/>
          </p:nvPr>
        </p:nvSpPr>
        <p:spPr>
          <a:xfrm>
            <a:off x="796823" y="2209800"/>
            <a:ext cx="6984991" cy="3916363"/>
          </a:xfrm>
        </p:spPr>
        <p:txBody>
          <a:bodyPr>
            <a:noAutofit/>
          </a:bodyPr>
          <a:lstStyle/>
          <a:p>
            <a:r>
              <a:rPr lang="en-US" sz="2200" dirty="0"/>
              <a:t>A strategy of using a child’s or an adult’s native language as a means of helping learners understand the meaning of new words is called semantization. </a:t>
            </a:r>
            <a:endParaRPr lang="en-US" sz="2200" dirty="0" smtClean="0"/>
          </a:p>
          <a:p>
            <a:pPr lvl="1"/>
            <a:r>
              <a:rPr lang="en-US" sz="2200" dirty="0"/>
              <a:t>Semantization is used to teach vocabulary to children or adults who speak English as a second language (ESL). </a:t>
            </a:r>
            <a:endParaRPr lang="en-US" sz="2200" dirty="0" smtClean="0"/>
          </a:p>
          <a:p>
            <a:pPr lvl="1"/>
            <a:r>
              <a:rPr lang="en-US" sz="2200" dirty="0"/>
              <a:t>This process can aid children with language delays or help children and adults who struggle with the English language. </a:t>
            </a:r>
          </a:p>
        </p:txBody>
      </p:sp>
    </p:spTree>
    <p:extLst>
      <p:ext uri="{BB962C8B-B14F-4D97-AF65-F5344CB8AC3E}">
        <p14:creationId xmlns:p14="http://schemas.microsoft.com/office/powerpoint/2010/main" val="340088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22413"/>
            <a:ext cx="6508377" cy="1143000"/>
          </a:xfrm>
        </p:spPr>
        <p:txBody>
          <a:bodyPr/>
          <a:lstStyle/>
          <a:p>
            <a:pPr algn="ctr"/>
            <a:r>
              <a:rPr lang="en-US" dirty="0" smtClean="0"/>
              <a:t>     Limitations</a:t>
            </a:r>
            <a:endParaRPr lang="en-US" dirty="0"/>
          </a:p>
        </p:txBody>
      </p:sp>
      <p:sp>
        <p:nvSpPr>
          <p:cNvPr id="3" name="Content Placeholder 2"/>
          <p:cNvSpPr>
            <a:spLocks noGrp="1"/>
          </p:cNvSpPr>
          <p:nvPr>
            <p:ph idx="1"/>
          </p:nvPr>
        </p:nvSpPr>
        <p:spPr>
          <a:xfrm>
            <a:off x="737757" y="2209800"/>
            <a:ext cx="6689666" cy="3916363"/>
          </a:xfrm>
        </p:spPr>
        <p:txBody>
          <a:bodyPr>
            <a:noAutofit/>
          </a:bodyPr>
          <a:lstStyle/>
          <a:p>
            <a:r>
              <a:rPr lang="en-US" sz="2800" dirty="0" smtClean="0"/>
              <a:t>A sample size of 1 participant was obtained for this study</a:t>
            </a:r>
          </a:p>
          <a:p>
            <a:r>
              <a:rPr lang="en-US" sz="2800" dirty="0"/>
              <a:t>The study was </a:t>
            </a:r>
            <a:r>
              <a:rPr lang="en-US" sz="2800" dirty="0" smtClean="0"/>
              <a:t>only allowed a </a:t>
            </a:r>
            <a:r>
              <a:rPr lang="en-US" sz="2800" dirty="0"/>
              <a:t>6-week period to gather and analyze all the data. </a:t>
            </a:r>
            <a:endParaRPr lang="en-US" sz="2800" dirty="0" smtClean="0"/>
          </a:p>
          <a:p>
            <a:r>
              <a:rPr lang="en-US" sz="2800" dirty="0" smtClean="0"/>
              <a:t>There were not enough words and correct responses to predict priming within L1. </a:t>
            </a:r>
            <a:endParaRPr lang="en-US" sz="2800" dirty="0"/>
          </a:p>
        </p:txBody>
      </p:sp>
    </p:spTree>
    <p:extLst>
      <p:ext uri="{BB962C8B-B14F-4D97-AF65-F5344CB8AC3E}">
        <p14:creationId xmlns:p14="http://schemas.microsoft.com/office/powerpoint/2010/main" val="247372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Content Placeholder 2"/>
          <p:cNvSpPr>
            <a:spLocks noGrp="1"/>
          </p:cNvSpPr>
          <p:nvPr>
            <p:ph idx="1"/>
          </p:nvPr>
        </p:nvSpPr>
        <p:spPr>
          <a:xfrm>
            <a:off x="767291" y="2588338"/>
            <a:ext cx="7162185" cy="3210143"/>
          </a:xfrm>
        </p:spPr>
        <p:txBody>
          <a:bodyPr>
            <a:normAutofit/>
          </a:bodyPr>
          <a:lstStyle/>
          <a:p>
            <a:r>
              <a:rPr lang="en-US" sz="3200" dirty="0" smtClean="0"/>
              <a:t>Obtain a larger sample size</a:t>
            </a:r>
          </a:p>
          <a:p>
            <a:r>
              <a:rPr lang="en-US" sz="3200" dirty="0" smtClean="0"/>
              <a:t>Allowing a larger time span for the study</a:t>
            </a:r>
          </a:p>
          <a:p>
            <a:r>
              <a:rPr lang="en-US" sz="3200" dirty="0" smtClean="0"/>
              <a:t>Obtain a larger sample wordlist </a:t>
            </a:r>
            <a:endParaRPr lang="en-US" sz="3200" dirty="0"/>
          </a:p>
        </p:txBody>
      </p:sp>
    </p:spTree>
    <p:extLst>
      <p:ext uri="{BB962C8B-B14F-4D97-AF65-F5344CB8AC3E}">
        <p14:creationId xmlns:p14="http://schemas.microsoft.com/office/powerpoint/2010/main" val="2912984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09792"/>
            <a:ext cx="6508377" cy="1143000"/>
          </a:xfrm>
        </p:spPr>
        <p:txBody>
          <a:bodyPr/>
          <a:lstStyle/>
          <a:p>
            <a:pPr algn="ctr"/>
            <a:r>
              <a:rPr lang="en-US" dirty="0" smtClean="0"/>
              <a:t>Conclusion</a:t>
            </a:r>
            <a:endParaRPr lang="en-US" dirty="0"/>
          </a:p>
        </p:txBody>
      </p:sp>
      <p:sp>
        <p:nvSpPr>
          <p:cNvPr id="3" name="Content Placeholder 2"/>
          <p:cNvSpPr>
            <a:spLocks noGrp="1"/>
          </p:cNvSpPr>
          <p:nvPr>
            <p:ph idx="1"/>
          </p:nvPr>
        </p:nvSpPr>
        <p:spPr>
          <a:xfrm>
            <a:off x="590095" y="1991661"/>
            <a:ext cx="7427977" cy="3916363"/>
          </a:xfrm>
        </p:spPr>
        <p:txBody>
          <a:bodyPr>
            <a:noAutofit/>
          </a:bodyPr>
          <a:lstStyle/>
          <a:p>
            <a:r>
              <a:rPr lang="en-US" dirty="0"/>
              <a:t>The purpose of this experiment </a:t>
            </a:r>
            <a:r>
              <a:rPr lang="en-US" dirty="0" smtClean="0"/>
              <a:t>was </a:t>
            </a:r>
            <a:r>
              <a:rPr lang="en-US" dirty="0"/>
              <a:t>to investigate the priming effects and how fast the participant can access and retrieve their lexicon in both the languages according to the response time. </a:t>
            </a:r>
            <a:endParaRPr lang="en-US" dirty="0" smtClean="0"/>
          </a:p>
          <a:p>
            <a:r>
              <a:rPr lang="en-US" dirty="0"/>
              <a:t>If priming does occur between Gujarati and English, then lexical access and lexical storage may exhibit similar processes. </a:t>
            </a:r>
            <a:endParaRPr lang="en-US" dirty="0" smtClean="0"/>
          </a:p>
          <a:p>
            <a:r>
              <a:rPr lang="en-US" dirty="0"/>
              <a:t>T</a:t>
            </a:r>
            <a:r>
              <a:rPr lang="en-US" dirty="0" smtClean="0"/>
              <a:t>he </a:t>
            </a:r>
            <a:r>
              <a:rPr lang="en-US" dirty="0"/>
              <a:t>participant relied heavily on semantics associations between Gujarati and English word pairs, but did not rely as heavily on semantics for the congruent word pairs since he was capable of responding almost as quickly to unrelated words as he was to related words. </a:t>
            </a:r>
          </a:p>
        </p:txBody>
      </p:sp>
    </p:spTree>
    <p:extLst>
      <p:ext uri="{BB962C8B-B14F-4D97-AF65-F5344CB8AC3E}">
        <p14:creationId xmlns:p14="http://schemas.microsoft.com/office/powerpoint/2010/main" val="1713813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4754"/>
            <a:ext cx="6508377" cy="1143000"/>
          </a:xfrm>
        </p:spPr>
        <p:txBody>
          <a:bodyPr/>
          <a:lstStyle/>
          <a:p>
            <a:pPr algn="ctr"/>
            <a:r>
              <a:rPr lang="en-US" dirty="0" smtClean="0"/>
              <a:t>     References</a:t>
            </a:r>
            <a:endParaRPr lang="en-US" dirty="0"/>
          </a:p>
        </p:txBody>
      </p:sp>
      <p:sp>
        <p:nvSpPr>
          <p:cNvPr id="3" name="Content Placeholder 2"/>
          <p:cNvSpPr>
            <a:spLocks noGrp="1"/>
          </p:cNvSpPr>
          <p:nvPr>
            <p:ph idx="1"/>
          </p:nvPr>
        </p:nvSpPr>
        <p:spPr>
          <a:xfrm>
            <a:off x="250471" y="1772187"/>
            <a:ext cx="7546108" cy="4651995"/>
          </a:xfrm>
        </p:spPr>
        <p:txBody>
          <a:bodyPr>
            <a:normAutofit fontScale="70000" lnSpcReduction="20000"/>
          </a:bodyPr>
          <a:lstStyle/>
          <a:p>
            <a:r>
              <a:rPr lang="en-US" sz="3600" dirty="0" smtClean="0"/>
              <a:t>Cook</a:t>
            </a:r>
            <a:r>
              <a:rPr lang="en-US" sz="3600" dirty="0"/>
              <a:t>, S. V., &amp; Gor, K. (2015). Lexical access in L2. </a:t>
            </a:r>
            <a:r>
              <a:rPr lang="en-US" sz="3600" i="1" dirty="0"/>
              <a:t>Mental Lexicon</a:t>
            </a:r>
            <a:r>
              <a:rPr lang="en-US" sz="3600" dirty="0"/>
              <a:t>, </a:t>
            </a:r>
            <a:r>
              <a:rPr lang="en-US" sz="3600" i="1" dirty="0"/>
              <a:t>10</a:t>
            </a:r>
            <a:r>
              <a:rPr lang="en-US" sz="3600" dirty="0"/>
              <a:t>(2), 247-270.</a:t>
            </a:r>
          </a:p>
          <a:p>
            <a:r>
              <a:rPr lang="en-US" sz="3600" dirty="0" err="1" smtClean="0"/>
              <a:t>Ferrand</a:t>
            </a:r>
            <a:r>
              <a:rPr lang="en-US" sz="3600" dirty="0"/>
              <a:t>, L., </a:t>
            </a:r>
            <a:r>
              <a:rPr lang="en-US" sz="3600" dirty="0" err="1"/>
              <a:t>Segui</a:t>
            </a:r>
            <a:r>
              <a:rPr lang="en-US" sz="3600" dirty="0"/>
              <a:t>, J., &amp; Grainger, J. (1996). Masked priming of word and picture naming: The role of syllabic units. </a:t>
            </a:r>
            <a:r>
              <a:rPr lang="en-US" sz="3600" i="1" dirty="0"/>
              <a:t>Journal of Memory and Language,</a:t>
            </a:r>
            <a:r>
              <a:rPr lang="en-US" sz="3600" dirty="0"/>
              <a:t> </a:t>
            </a:r>
            <a:r>
              <a:rPr lang="en-US" sz="3600" i="1" dirty="0"/>
              <a:t>35</a:t>
            </a:r>
            <a:r>
              <a:rPr lang="en-US" sz="3600" dirty="0"/>
              <a:t>(5), 708-723.</a:t>
            </a:r>
          </a:p>
          <a:p>
            <a:r>
              <a:rPr lang="en-US" sz="3600" dirty="0"/>
              <a:t>Groot, A. M., </a:t>
            </a:r>
            <a:r>
              <a:rPr lang="en-US" sz="3600" dirty="0" err="1"/>
              <a:t>Thomassen</a:t>
            </a:r>
            <a:r>
              <a:rPr lang="en-US" sz="3600" dirty="0"/>
              <a:t>, A. J., &amp; Hudson, P. T. (1986). Primed-lexical decision: The effect of varying the stimulus-onset asynchrony of prime and target. </a:t>
            </a:r>
            <a:r>
              <a:rPr lang="en-US" sz="3600" i="1" dirty="0" err="1"/>
              <a:t>Acta</a:t>
            </a:r>
            <a:r>
              <a:rPr lang="en-US" sz="3600" i="1" dirty="0"/>
              <a:t> </a:t>
            </a:r>
            <a:r>
              <a:rPr lang="en-US" sz="3600" i="1" dirty="0" err="1"/>
              <a:t>Psychologica</a:t>
            </a:r>
            <a:r>
              <a:rPr lang="en-US" sz="3600" i="1" dirty="0"/>
              <a:t>,</a:t>
            </a:r>
            <a:r>
              <a:rPr lang="en-US" sz="3600" dirty="0"/>
              <a:t> </a:t>
            </a:r>
            <a:r>
              <a:rPr lang="en-US" sz="3600" i="1" dirty="0"/>
              <a:t>61</a:t>
            </a:r>
            <a:r>
              <a:rPr lang="en-US" sz="3600" dirty="0"/>
              <a:t>(1), 17-36</a:t>
            </a:r>
            <a:r>
              <a:rPr lang="en-US" sz="3600" dirty="0" smtClean="0"/>
              <a:t>.</a:t>
            </a:r>
            <a:endParaRPr lang="en-US" sz="3600" dirty="0"/>
          </a:p>
        </p:txBody>
      </p:sp>
    </p:spTree>
    <p:extLst>
      <p:ext uri="{BB962C8B-B14F-4D97-AF65-F5344CB8AC3E}">
        <p14:creationId xmlns:p14="http://schemas.microsoft.com/office/powerpoint/2010/main" val="3135462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53036"/>
            <a:ext cx="6508377" cy="1143000"/>
          </a:xfrm>
        </p:spPr>
        <p:txBody>
          <a:bodyPr/>
          <a:lstStyle/>
          <a:p>
            <a:pPr algn="ctr"/>
            <a:r>
              <a:rPr lang="en-US" dirty="0" smtClean="0"/>
              <a:t>Disclosure Statement</a:t>
            </a:r>
            <a:endParaRPr lang="en-US" dirty="0"/>
          </a:p>
        </p:txBody>
      </p:sp>
      <p:sp>
        <p:nvSpPr>
          <p:cNvPr id="3" name="Content Placeholder 2"/>
          <p:cNvSpPr>
            <a:spLocks noGrp="1"/>
          </p:cNvSpPr>
          <p:nvPr>
            <p:ph idx="1"/>
          </p:nvPr>
        </p:nvSpPr>
        <p:spPr>
          <a:xfrm>
            <a:off x="650837" y="2414196"/>
            <a:ext cx="6508377" cy="2168562"/>
          </a:xfrm>
        </p:spPr>
        <p:txBody>
          <a:bodyPr>
            <a:normAutofit/>
          </a:bodyPr>
          <a:lstStyle/>
          <a:p>
            <a:r>
              <a:rPr lang="en-US" sz="2400" dirty="0"/>
              <a:t>No authors had any financial or non-financial conflicts of interest associated with the content of this presentation.</a:t>
            </a:r>
          </a:p>
        </p:txBody>
      </p:sp>
    </p:spTree>
    <p:extLst>
      <p:ext uri="{BB962C8B-B14F-4D97-AF65-F5344CB8AC3E}">
        <p14:creationId xmlns:p14="http://schemas.microsoft.com/office/powerpoint/2010/main" val="188469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6121"/>
            <a:ext cx="6508377" cy="1143000"/>
          </a:xfrm>
        </p:spPr>
        <p:txBody>
          <a:bodyPr/>
          <a:lstStyle/>
          <a:p>
            <a:pPr algn="ctr"/>
            <a:r>
              <a:rPr lang="en-US" dirty="0" smtClean="0"/>
              <a:t>Background</a:t>
            </a:r>
            <a:endParaRPr lang="en-US" dirty="0"/>
          </a:p>
        </p:txBody>
      </p:sp>
      <p:sp>
        <p:nvSpPr>
          <p:cNvPr id="3" name="Content Placeholder 2"/>
          <p:cNvSpPr>
            <a:spLocks noGrp="1"/>
          </p:cNvSpPr>
          <p:nvPr>
            <p:ph idx="1"/>
          </p:nvPr>
        </p:nvSpPr>
        <p:spPr>
          <a:xfrm>
            <a:off x="457199" y="2052785"/>
            <a:ext cx="7147419" cy="4386166"/>
          </a:xfrm>
        </p:spPr>
        <p:txBody>
          <a:bodyPr>
            <a:noAutofit/>
          </a:bodyPr>
          <a:lstStyle/>
          <a:p>
            <a:r>
              <a:rPr lang="en-US" sz="2800" dirty="0"/>
              <a:t>L</a:t>
            </a:r>
            <a:r>
              <a:rPr lang="en-US" sz="2800" dirty="0" smtClean="0"/>
              <a:t>anguage </a:t>
            </a:r>
            <a:r>
              <a:rPr lang="en-US" sz="2800" dirty="0"/>
              <a:t>is a complex, dynamic system of conventional symbols that is used in various modes for thought and </a:t>
            </a:r>
            <a:r>
              <a:rPr lang="en-US" sz="2800" dirty="0" smtClean="0"/>
              <a:t>communication. </a:t>
            </a:r>
          </a:p>
          <a:p>
            <a:r>
              <a:rPr lang="en-US" sz="2800" dirty="0"/>
              <a:t>Lexical decision task (LDT) is a procedure used in </a:t>
            </a:r>
            <a:r>
              <a:rPr lang="en-US" sz="2800" dirty="0" smtClean="0"/>
              <a:t>this experiment to measure how </a:t>
            </a:r>
            <a:r>
              <a:rPr lang="en-US" sz="2800" dirty="0"/>
              <a:t>quickly one can classify a stimulus as words or nonwords. </a:t>
            </a:r>
            <a:endParaRPr lang="en-US" sz="2800" dirty="0" smtClean="0"/>
          </a:p>
        </p:txBody>
      </p:sp>
    </p:spTree>
    <p:extLst>
      <p:ext uri="{BB962C8B-B14F-4D97-AF65-F5344CB8AC3E}">
        <p14:creationId xmlns:p14="http://schemas.microsoft.com/office/powerpoint/2010/main" val="375335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a:xfrm>
            <a:off x="722993" y="2263437"/>
            <a:ext cx="7103119" cy="3916363"/>
          </a:xfrm>
        </p:spPr>
        <p:txBody>
          <a:bodyPr>
            <a:normAutofit lnSpcReduction="10000"/>
          </a:bodyPr>
          <a:lstStyle/>
          <a:p>
            <a:r>
              <a:rPr lang="en-US" sz="2400" dirty="0"/>
              <a:t>According to </a:t>
            </a:r>
            <a:r>
              <a:rPr lang="en-US" sz="2400" dirty="0" err="1"/>
              <a:t>Ferrand</a:t>
            </a:r>
            <a:r>
              <a:rPr lang="en-US" sz="2400" dirty="0"/>
              <a:t>, </a:t>
            </a:r>
            <a:r>
              <a:rPr lang="en-US" sz="2400" dirty="0" err="1"/>
              <a:t>Segui</a:t>
            </a:r>
            <a:r>
              <a:rPr lang="en-US" sz="2400" dirty="0"/>
              <a:t>, &amp; Grainger, masked priming is when a stimulus (the prime) is followed immediately by a given target. </a:t>
            </a:r>
          </a:p>
          <a:p>
            <a:r>
              <a:rPr lang="en-US" sz="2400" dirty="0"/>
              <a:t>In Groot, </a:t>
            </a:r>
            <a:r>
              <a:rPr lang="en-US" sz="2400" dirty="0" err="1"/>
              <a:t>Thomassen</a:t>
            </a:r>
            <a:r>
              <a:rPr lang="en-US" sz="2400" dirty="0"/>
              <a:t>, &amp; Hudson’s (1986) study, automatic spreading activation in semantic memory comes about when a </a:t>
            </a:r>
            <a:r>
              <a:rPr lang="en-US" sz="2400" dirty="0" smtClean="0"/>
              <a:t>word (prime) </a:t>
            </a:r>
            <a:r>
              <a:rPr lang="en-US" sz="2400" dirty="0"/>
              <a:t>is being recognized and its corresponding memory representation is activated in the course of this process. </a:t>
            </a:r>
          </a:p>
          <a:p>
            <a:pPr marL="0" indent="0">
              <a:buNone/>
            </a:pPr>
            <a:endParaRPr lang="en-US" dirty="0"/>
          </a:p>
        </p:txBody>
      </p:sp>
    </p:spTree>
    <p:extLst>
      <p:ext uri="{BB962C8B-B14F-4D97-AF65-F5344CB8AC3E}">
        <p14:creationId xmlns:p14="http://schemas.microsoft.com/office/powerpoint/2010/main" val="410561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63340"/>
            <a:ext cx="6508377" cy="1143000"/>
          </a:xfrm>
        </p:spPr>
        <p:txBody>
          <a:bodyPr/>
          <a:lstStyle/>
          <a:p>
            <a:pPr algn="ctr"/>
            <a:r>
              <a:rPr lang="en-US" dirty="0" smtClean="0"/>
              <a:t>Background</a:t>
            </a:r>
            <a:endParaRPr lang="en-US" dirty="0"/>
          </a:p>
        </p:txBody>
      </p:sp>
      <p:sp>
        <p:nvSpPr>
          <p:cNvPr id="3" name="Content Placeholder 2"/>
          <p:cNvSpPr>
            <a:spLocks noGrp="1"/>
          </p:cNvSpPr>
          <p:nvPr>
            <p:ph idx="1"/>
          </p:nvPr>
        </p:nvSpPr>
        <p:spPr>
          <a:xfrm>
            <a:off x="457198" y="1958738"/>
            <a:ext cx="7900499" cy="4494981"/>
          </a:xfrm>
        </p:spPr>
        <p:txBody>
          <a:bodyPr>
            <a:noAutofit/>
          </a:bodyPr>
          <a:lstStyle/>
          <a:p>
            <a:r>
              <a:rPr lang="en-US" sz="2400" dirty="0"/>
              <a:t>According to Cook and Gor (2015), lexical access is a complex of several cognitive functions that involve both representational and processing components. </a:t>
            </a:r>
            <a:endParaRPr lang="en-US" sz="2400" dirty="0" smtClean="0"/>
          </a:p>
          <a:p>
            <a:r>
              <a:rPr lang="en-US" sz="2400" dirty="0"/>
              <a:t>Cross-language priming is when L1 is primed with L2. </a:t>
            </a:r>
            <a:endParaRPr lang="en-US" sz="2400" dirty="0" smtClean="0"/>
          </a:p>
          <a:p>
            <a:r>
              <a:rPr lang="en-US" sz="2400" dirty="0"/>
              <a:t>For example, a related or unrelated Gujarati (a language originated from the state of Gujarat, India) word is compared to a related or unrelated English word (e.g. niche meaning down compared to up). </a:t>
            </a:r>
          </a:p>
        </p:txBody>
      </p:sp>
    </p:spTree>
    <p:extLst>
      <p:ext uri="{BB962C8B-B14F-4D97-AF65-F5344CB8AC3E}">
        <p14:creationId xmlns:p14="http://schemas.microsoft.com/office/powerpoint/2010/main" val="367600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4999" y="2023248"/>
            <a:ext cx="4208707" cy="3293318"/>
          </a:xfrm>
        </p:spPr>
        <p:txBody>
          <a:bodyPr>
            <a:normAutofit/>
          </a:bodyPr>
          <a:lstStyle/>
          <a:p>
            <a:r>
              <a:rPr lang="en-US" sz="2800" dirty="0"/>
              <a:t>D</a:t>
            </a:r>
            <a:r>
              <a:rPr lang="en-US" sz="2800" dirty="0" smtClean="0"/>
              <a:t>oes </a:t>
            </a:r>
            <a:r>
              <a:rPr lang="en-US" sz="2800" dirty="0"/>
              <a:t>cross-linguistic semantic priming occur in Gujarati and English bilingual speakers? </a:t>
            </a:r>
          </a:p>
        </p:txBody>
      </p:sp>
      <p:sp>
        <p:nvSpPr>
          <p:cNvPr id="4" name="Content Placeholder 3"/>
          <p:cNvSpPr>
            <a:spLocks noGrp="1"/>
          </p:cNvSpPr>
          <p:nvPr>
            <p:ph sz="half" idx="2"/>
          </p:nvPr>
        </p:nvSpPr>
        <p:spPr>
          <a:xfrm>
            <a:off x="4621837" y="2023247"/>
            <a:ext cx="4105016" cy="3293319"/>
          </a:xfrm>
        </p:spPr>
        <p:txBody>
          <a:bodyPr>
            <a:normAutofit/>
          </a:bodyPr>
          <a:lstStyle/>
          <a:p>
            <a:r>
              <a:rPr lang="en-US" sz="2800" dirty="0"/>
              <a:t>S</a:t>
            </a:r>
            <a:r>
              <a:rPr lang="en-US" sz="2800" dirty="0" smtClean="0"/>
              <a:t>emantic </a:t>
            </a:r>
            <a:r>
              <a:rPr lang="en-US" sz="2800" dirty="0"/>
              <a:t>priming will occur within L1 to L1 words and L2 to L2 words, but not in L1 to L2. </a:t>
            </a:r>
          </a:p>
        </p:txBody>
      </p:sp>
      <p:sp>
        <p:nvSpPr>
          <p:cNvPr id="6" name="TextBox 5"/>
          <p:cNvSpPr txBox="1"/>
          <p:nvPr/>
        </p:nvSpPr>
        <p:spPr>
          <a:xfrm>
            <a:off x="457200" y="1143738"/>
            <a:ext cx="3462243" cy="523220"/>
          </a:xfrm>
          <a:prstGeom prst="rect">
            <a:avLst/>
          </a:prstGeom>
          <a:noFill/>
        </p:spPr>
        <p:txBody>
          <a:bodyPr wrap="square" rtlCol="0">
            <a:spAutoFit/>
          </a:bodyPr>
          <a:lstStyle/>
          <a:p>
            <a:r>
              <a:rPr lang="en-US" sz="2800" dirty="0" smtClean="0">
                <a:solidFill>
                  <a:schemeClr val="accent1"/>
                </a:solidFill>
              </a:rPr>
              <a:t>Research Question</a:t>
            </a:r>
            <a:endParaRPr lang="en-US" sz="2800" dirty="0">
              <a:solidFill>
                <a:schemeClr val="accent1"/>
              </a:solidFill>
            </a:endParaRPr>
          </a:p>
        </p:txBody>
      </p:sp>
      <p:sp>
        <p:nvSpPr>
          <p:cNvPr id="7" name="TextBox 6"/>
          <p:cNvSpPr txBox="1"/>
          <p:nvPr/>
        </p:nvSpPr>
        <p:spPr>
          <a:xfrm>
            <a:off x="4282440" y="1133062"/>
            <a:ext cx="3691335" cy="523220"/>
          </a:xfrm>
          <a:prstGeom prst="rect">
            <a:avLst/>
          </a:prstGeom>
          <a:noFill/>
        </p:spPr>
        <p:txBody>
          <a:bodyPr wrap="square" rtlCol="0">
            <a:spAutoFit/>
          </a:bodyPr>
          <a:lstStyle/>
          <a:p>
            <a:pPr algn="ctr"/>
            <a:r>
              <a:rPr lang="en-US" sz="2800" dirty="0" smtClean="0">
                <a:solidFill>
                  <a:schemeClr val="accent1"/>
                </a:solidFill>
              </a:rPr>
              <a:t>Hypothesis</a:t>
            </a:r>
            <a:endParaRPr lang="en-US" sz="2800" dirty="0">
              <a:solidFill>
                <a:schemeClr val="accent1"/>
              </a:solidFill>
            </a:endParaRPr>
          </a:p>
        </p:txBody>
      </p:sp>
    </p:spTree>
    <p:extLst>
      <p:ext uri="{BB962C8B-B14F-4D97-AF65-F5344CB8AC3E}">
        <p14:creationId xmlns:p14="http://schemas.microsoft.com/office/powerpoint/2010/main" val="272197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48571"/>
            <a:ext cx="6508377" cy="1143000"/>
          </a:xfrm>
        </p:spPr>
        <p:txBody>
          <a:bodyPr/>
          <a:lstStyle/>
          <a:p>
            <a:pPr algn="ctr"/>
            <a:r>
              <a:rPr lang="en-US" dirty="0" smtClean="0"/>
              <a:t>   Methods</a:t>
            </a:r>
            <a:endParaRPr lang="en-US" dirty="0"/>
          </a:p>
        </p:txBody>
      </p:sp>
      <p:sp>
        <p:nvSpPr>
          <p:cNvPr id="3" name="Content Placeholder 2"/>
          <p:cNvSpPr>
            <a:spLocks noGrp="1"/>
          </p:cNvSpPr>
          <p:nvPr>
            <p:ph idx="1"/>
          </p:nvPr>
        </p:nvSpPr>
        <p:spPr>
          <a:xfrm>
            <a:off x="767291" y="1934640"/>
            <a:ext cx="7147419" cy="4548616"/>
          </a:xfrm>
        </p:spPr>
        <p:txBody>
          <a:bodyPr>
            <a:normAutofit lnSpcReduction="10000"/>
          </a:bodyPr>
          <a:lstStyle/>
          <a:p>
            <a:r>
              <a:rPr lang="en-US" b="1" dirty="0" smtClean="0"/>
              <a:t>Participant</a:t>
            </a:r>
          </a:p>
          <a:p>
            <a:pPr lvl="1"/>
            <a:r>
              <a:rPr lang="en-US" dirty="0" smtClean="0"/>
              <a:t>A </a:t>
            </a:r>
            <a:r>
              <a:rPr lang="en-US" dirty="0"/>
              <a:t>24 year-old male participant who is bilingual in Gujarati and English was used in this </a:t>
            </a:r>
            <a:r>
              <a:rPr lang="en-US" dirty="0" smtClean="0"/>
              <a:t>experiment. </a:t>
            </a:r>
          </a:p>
          <a:p>
            <a:pPr lvl="1"/>
            <a:r>
              <a:rPr lang="en-US" dirty="0" smtClean="0"/>
              <a:t>Gujarati </a:t>
            </a:r>
            <a:r>
              <a:rPr lang="en-US" dirty="0"/>
              <a:t>is his first language (L1) and English is his second language (L2). </a:t>
            </a:r>
            <a:endParaRPr lang="en-US" dirty="0" smtClean="0"/>
          </a:p>
          <a:p>
            <a:r>
              <a:rPr lang="en-US" b="1" dirty="0" smtClean="0"/>
              <a:t>Procedures</a:t>
            </a:r>
          </a:p>
          <a:p>
            <a:pPr lvl="1"/>
            <a:r>
              <a:rPr lang="en-US" dirty="0"/>
              <a:t>120 audio-recorded words were presented to the participant</a:t>
            </a:r>
            <a:r>
              <a:rPr lang="en-US" dirty="0" smtClean="0"/>
              <a:t>.</a:t>
            </a:r>
          </a:p>
          <a:p>
            <a:pPr lvl="1"/>
            <a:r>
              <a:rPr lang="en-US" dirty="0" smtClean="0"/>
              <a:t> </a:t>
            </a:r>
            <a:r>
              <a:rPr lang="en-US" dirty="0"/>
              <a:t>A cross-appeared on the screen first, indicating the fixation period that was 3,000 milliseconds long. </a:t>
            </a:r>
            <a:endParaRPr lang="en-US" dirty="0" smtClean="0"/>
          </a:p>
          <a:p>
            <a:pPr lvl="1"/>
            <a:r>
              <a:rPr lang="en-US" dirty="0" smtClean="0"/>
              <a:t>Then the prime was presented to the participant who was instructed not to respond to the prime. </a:t>
            </a:r>
          </a:p>
          <a:p>
            <a:pPr lvl="1"/>
            <a:r>
              <a:rPr lang="en-US" dirty="0" smtClean="0"/>
              <a:t>The interstimulus interval (ISI) was presented after the prime for 1,500 milliseconds. Then, the target was presented for 4,000 milliseconds. </a:t>
            </a:r>
            <a:endParaRPr lang="en-US" dirty="0"/>
          </a:p>
        </p:txBody>
      </p:sp>
    </p:spTree>
    <p:extLst>
      <p:ext uri="{BB962C8B-B14F-4D97-AF65-F5344CB8AC3E}">
        <p14:creationId xmlns:p14="http://schemas.microsoft.com/office/powerpoint/2010/main" val="195633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07645"/>
            <a:ext cx="6508377" cy="1143000"/>
          </a:xfrm>
        </p:spPr>
        <p:txBody>
          <a:bodyPr/>
          <a:lstStyle/>
          <a:p>
            <a:pPr algn="ctr"/>
            <a:r>
              <a:rPr lang="en-US" dirty="0" smtClean="0"/>
              <a:t>Methods</a:t>
            </a:r>
            <a:endParaRPr lang="en-US" dirty="0"/>
          </a:p>
        </p:txBody>
      </p:sp>
      <p:sp>
        <p:nvSpPr>
          <p:cNvPr id="3" name="Content Placeholder 2"/>
          <p:cNvSpPr>
            <a:spLocks noGrp="1"/>
          </p:cNvSpPr>
          <p:nvPr>
            <p:ph idx="1"/>
          </p:nvPr>
        </p:nvSpPr>
        <p:spPr>
          <a:xfrm>
            <a:off x="678692" y="2097090"/>
            <a:ext cx="7368913" cy="4371398"/>
          </a:xfrm>
        </p:spPr>
        <p:txBody>
          <a:bodyPr>
            <a:normAutofit fontScale="77500" lnSpcReduction="20000"/>
          </a:bodyPr>
          <a:lstStyle/>
          <a:p>
            <a:r>
              <a:rPr lang="en-US" sz="2300" b="1" dirty="0" smtClean="0"/>
              <a:t>Measures</a:t>
            </a:r>
          </a:p>
          <a:p>
            <a:pPr lvl="1"/>
            <a:r>
              <a:rPr lang="en-US" sz="2300" dirty="0"/>
              <a:t>T</a:t>
            </a:r>
            <a:r>
              <a:rPr lang="en-US" sz="2300" dirty="0" smtClean="0"/>
              <a:t>he </a:t>
            </a:r>
            <a:r>
              <a:rPr lang="en-US" sz="2300" dirty="0"/>
              <a:t>independent variable was the presentation language and the dependent variable was the reaction time to the stimuli. </a:t>
            </a:r>
            <a:endParaRPr lang="en-US" sz="2300" dirty="0" smtClean="0"/>
          </a:p>
          <a:p>
            <a:pPr lvl="1"/>
            <a:r>
              <a:rPr lang="en-US" sz="2300" dirty="0" smtClean="0"/>
              <a:t>The </a:t>
            </a:r>
            <a:r>
              <a:rPr lang="en-US" sz="2300" dirty="0"/>
              <a:t>program generated the number of correct and incorrect answers and the reaction time in milliseconds. </a:t>
            </a:r>
          </a:p>
          <a:p>
            <a:r>
              <a:rPr lang="en-US" sz="2300" b="1" dirty="0" smtClean="0"/>
              <a:t>Analysis</a:t>
            </a:r>
          </a:p>
          <a:p>
            <a:pPr lvl="1"/>
            <a:r>
              <a:rPr lang="en-US" sz="2300" dirty="0"/>
              <a:t>Any errors that occurred within the testing were removed from the reaction time analysis. </a:t>
            </a:r>
            <a:endParaRPr lang="en-US" sz="2300" dirty="0" smtClean="0"/>
          </a:p>
          <a:p>
            <a:pPr lvl="1"/>
            <a:r>
              <a:rPr lang="en-US" sz="2300" dirty="0"/>
              <a:t>Congruent means both words in the pair were presented in the same language; and noncongruent means that there were some grouping of English and Gujarati words. </a:t>
            </a:r>
            <a:endParaRPr lang="en-US" sz="2300" dirty="0" smtClean="0"/>
          </a:p>
          <a:p>
            <a:pPr lvl="1"/>
            <a:r>
              <a:rPr lang="en-US" sz="2300" dirty="0" smtClean="0"/>
              <a:t>Congruent pairs and noncongruent pairs were compared by subtracting the mean reaction time </a:t>
            </a:r>
            <a:r>
              <a:rPr lang="en-US" sz="2300" dirty="0"/>
              <a:t>to related stimuli from the mean reaction time to unrelated stimuli three times</a:t>
            </a:r>
            <a:r>
              <a:rPr lang="en-US" sz="2300" dirty="0" smtClean="0"/>
              <a:t>. This process determined the priming effects. </a:t>
            </a:r>
            <a:endParaRPr lang="en-US" sz="2300" dirty="0"/>
          </a:p>
          <a:p>
            <a:pPr lvl="1"/>
            <a:endParaRPr lang="en-US" sz="2300" dirty="0" smtClean="0"/>
          </a:p>
          <a:p>
            <a:pPr lvl="1"/>
            <a:endParaRPr lang="en-US" b="1" dirty="0"/>
          </a:p>
        </p:txBody>
      </p:sp>
    </p:spTree>
    <p:extLst>
      <p:ext uri="{BB962C8B-B14F-4D97-AF65-F5344CB8AC3E}">
        <p14:creationId xmlns:p14="http://schemas.microsoft.com/office/powerpoint/2010/main" val="3931230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247" y="692877"/>
            <a:ext cx="6286329" cy="1143000"/>
          </a:xfrm>
        </p:spPr>
        <p:txBody>
          <a:bodyPr/>
          <a:lstStyle/>
          <a:p>
            <a:pPr algn="ctr"/>
            <a:r>
              <a:rPr lang="en-US" dirty="0" smtClean="0"/>
              <a:t>       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4776694"/>
              </p:ext>
            </p:extLst>
          </p:nvPr>
        </p:nvGraphicFramePr>
        <p:xfrm>
          <a:off x="1269899" y="2333378"/>
          <a:ext cx="6792474" cy="3042260"/>
        </p:xfrm>
        <a:graphic>
          <a:graphicData uri="http://schemas.openxmlformats.org/drawingml/2006/table">
            <a:tbl>
              <a:tblPr firstRow="1" bandRow="1">
                <a:tableStyleId>{5C22544A-7EE6-4342-B048-85BDC9FD1C3A}</a:tableStyleId>
              </a:tblPr>
              <a:tblGrid>
                <a:gridCol w="3591091"/>
                <a:gridCol w="3201383"/>
              </a:tblGrid>
              <a:tr h="819070">
                <a:tc>
                  <a:txBody>
                    <a:bodyPr/>
                    <a:lstStyle/>
                    <a:p>
                      <a:pPr algn="ctr"/>
                      <a:r>
                        <a:rPr lang="en-US" dirty="0" smtClean="0"/>
                        <a:t>Pair Types</a:t>
                      </a:r>
                      <a:endParaRPr lang="en-US" dirty="0"/>
                    </a:p>
                  </a:txBody>
                  <a:tcPr/>
                </a:tc>
                <a:tc>
                  <a:txBody>
                    <a:bodyPr/>
                    <a:lstStyle/>
                    <a:p>
                      <a:pPr algn="ctr"/>
                      <a:r>
                        <a:rPr lang="en-US" dirty="0" smtClean="0"/>
                        <a:t>Mean Reaction</a:t>
                      </a:r>
                      <a:r>
                        <a:rPr lang="en-US" baseline="0" dirty="0" smtClean="0"/>
                        <a:t> Time (</a:t>
                      </a:r>
                      <a:r>
                        <a:rPr lang="en-US" baseline="0" dirty="0" err="1" smtClean="0"/>
                        <a:t>ms</a:t>
                      </a:r>
                      <a:r>
                        <a:rPr lang="en-US" baseline="0" dirty="0" smtClean="0"/>
                        <a:t>)</a:t>
                      </a:r>
                      <a:endParaRPr lang="en-US" dirty="0"/>
                    </a:p>
                  </a:txBody>
                  <a:tcPr/>
                </a:tc>
              </a:tr>
              <a:tr h="468040">
                <a:tc>
                  <a:txBody>
                    <a:bodyPr/>
                    <a:lstStyle/>
                    <a:p>
                      <a:r>
                        <a:rPr lang="en-US" dirty="0" smtClean="0"/>
                        <a:t>NONCONGRUENT RELATED</a:t>
                      </a:r>
                      <a:endParaRPr lang="en-US" dirty="0"/>
                    </a:p>
                  </a:txBody>
                  <a:tcPr/>
                </a:tc>
                <a:tc>
                  <a:txBody>
                    <a:bodyPr/>
                    <a:lstStyle/>
                    <a:p>
                      <a:pPr algn="l"/>
                      <a:r>
                        <a:rPr lang="en-US" dirty="0" smtClean="0"/>
                        <a:t>5523.11 </a:t>
                      </a:r>
                      <a:r>
                        <a:rPr lang="en-US" dirty="0" err="1" smtClean="0"/>
                        <a:t>ms</a:t>
                      </a:r>
                      <a:endParaRPr lang="en-US" dirty="0"/>
                    </a:p>
                  </a:txBody>
                  <a:tcPr/>
                </a:tc>
              </a:tr>
              <a:tr h="468040">
                <a:tc>
                  <a:txBody>
                    <a:bodyPr/>
                    <a:lstStyle/>
                    <a:p>
                      <a:r>
                        <a:rPr lang="en-US" dirty="0" smtClean="0"/>
                        <a:t>CONGRUENT RELATED</a:t>
                      </a:r>
                      <a:endParaRPr lang="en-US" dirty="0"/>
                    </a:p>
                  </a:txBody>
                  <a:tcPr/>
                </a:tc>
                <a:tc>
                  <a:txBody>
                    <a:bodyPr/>
                    <a:lstStyle/>
                    <a:p>
                      <a:r>
                        <a:rPr lang="en-US" dirty="0" smtClean="0"/>
                        <a:t>5507.80</a:t>
                      </a:r>
                      <a:r>
                        <a:rPr lang="en-US" baseline="0" dirty="0" smtClean="0"/>
                        <a:t> </a:t>
                      </a:r>
                      <a:r>
                        <a:rPr lang="en-US" baseline="0" dirty="0" err="1" smtClean="0"/>
                        <a:t>ms</a:t>
                      </a:r>
                      <a:endParaRPr lang="en-US" dirty="0"/>
                    </a:p>
                  </a:txBody>
                  <a:tcPr/>
                </a:tc>
              </a:tr>
              <a:tr h="819070">
                <a:tc>
                  <a:txBody>
                    <a:bodyPr/>
                    <a:lstStyle/>
                    <a:p>
                      <a:r>
                        <a:rPr lang="en-US" dirty="0" smtClean="0"/>
                        <a:t>NONCONGRUENT UNRELATED</a:t>
                      </a:r>
                      <a:endParaRPr lang="en-US" dirty="0"/>
                    </a:p>
                  </a:txBody>
                  <a:tcPr/>
                </a:tc>
                <a:tc>
                  <a:txBody>
                    <a:bodyPr/>
                    <a:lstStyle/>
                    <a:p>
                      <a:r>
                        <a:rPr lang="en-US" dirty="0" smtClean="0"/>
                        <a:t>6083.88 </a:t>
                      </a:r>
                      <a:r>
                        <a:rPr lang="en-US" dirty="0" err="1" smtClean="0"/>
                        <a:t>ms</a:t>
                      </a:r>
                      <a:endParaRPr lang="en-US" dirty="0"/>
                    </a:p>
                  </a:txBody>
                  <a:tcPr/>
                </a:tc>
              </a:tr>
              <a:tr h="468040">
                <a:tc>
                  <a:txBody>
                    <a:bodyPr/>
                    <a:lstStyle/>
                    <a:p>
                      <a:r>
                        <a:rPr lang="en-US" dirty="0" smtClean="0"/>
                        <a:t>CONGRUENT UNRELATED</a:t>
                      </a:r>
                      <a:endParaRPr lang="en-US" dirty="0"/>
                    </a:p>
                  </a:txBody>
                  <a:tcPr/>
                </a:tc>
                <a:tc>
                  <a:txBody>
                    <a:bodyPr/>
                    <a:lstStyle/>
                    <a:p>
                      <a:r>
                        <a:rPr lang="en-US" dirty="0" smtClean="0"/>
                        <a:t>5563.43 </a:t>
                      </a:r>
                      <a:r>
                        <a:rPr lang="en-US" dirty="0" err="1" smtClean="0"/>
                        <a:t>ms</a:t>
                      </a:r>
                      <a:endParaRPr lang="en-US" dirty="0"/>
                    </a:p>
                  </a:txBody>
                  <a:tcPr/>
                </a:tc>
              </a:tr>
            </a:tbl>
          </a:graphicData>
        </a:graphic>
      </p:graphicFrame>
    </p:spTree>
    <p:extLst>
      <p:ext uri="{BB962C8B-B14F-4D97-AF65-F5344CB8AC3E}">
        <p14:creationId xmlns:p14="http://schemas.microsoft.com/office/powerpoint/2010/main" val="3054937869"/>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Plaza.thmx</Template>
  <TotalTime>1365</TotalTime>
  <Words>1014</Words>
  <Application>Microsoft Macintosh PowerPoint</Application>
  <PresentationFormat>On-screen Show (4:3)</PresentationFormat>
  <Paragraphs>81</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Century Gothic</vt:lpstr>
      <vt:lpstr>Wingdings 2</vt:lpstr>
      <vt:lpstr>Plaza</vt:lpstr>
      <vt:lpstr>Semantic Priming Effects in a Bilingual Gujarati Speaker </vt:lpstr>
      <vt:lpstr>Disclosure Statement</vt:lpstr>
      <vt:lpstr>Background</vt:lpstr>
      <vt:lpstr>Background</vt:lpstr>
      <vt:lpstr>Background</vt:lpstr>
      <vt:lpstr>PowerPoint Presentation</vt:lpstr>
      <vt:lpstr>   Methods</vt:lpstr>
      <vt:lpstr>Methods</vt:lpstr>
      <vt:lpstr>       Results</vt:lpstr>
      <vt:lpstr>Discussion</vt:lpstr>
      <vt:lpstr>       Discussion</vt:lpstr>
      <vt:lpstr>Implications</vt:lpstr>
      <vt:lpstr>     Limitations</vt:lpstr>
      <vt:lpstr>Recommendations</vt:lpstr>
      <vt:lpstr>Conclusion</vt:lpstr>
      <vt:lpstr>     References</vt:lpstr>
    </vt:vector>
  </TitlesOfParts>
  <Company>University of Tennessee Knoxville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 Priming Effects in a Bilingual Gujarati Speaker </dc:title>
  <dc:creator>Ashita Zaveri</dc:creator>
  <cp:lastModifiedBy>Ashita A Zaveri</cp:lastModifiedBy>
  <cp:revision>25</cp:revision>
  <cp:lastPrinted>2017-01-10T16:28:24Z</cp:lastPrinted>
  <dcterms:created xsi:type="dcterms:W3CDTF">2016-07-24T01:46:31Z</dcterms:created>
  <dcterms:modified xsi:type="dcterms:W3CDTF">2017-01-11T18:51:13Z</dcterms:modified>
</cp:coreProperties>
</file>