
<file path=[Content_Types].xml><?xml version="1.0" encoding="utf-8"?>
<Types xmlns="http://schemas.openxmlformats.org/package/2006/content-types">
  <Override PartName="/ppt/slideLayouts/slideLayout10.xml" ContentType="application/vnd.openxmlformats-officedocument.presentationml.slideLayout+xml"/>
  <Default Extension="pdf" ContentType="application/pdf"/>
  <Override PartName="/ppt/slides/slide69.xml" ContentType="application/vnd.openxmlformats-officedocument.presentationml.slide+xml"/>
  <Override PartName="/ppt/slides/slide14.xml" ContentType="application/vnd.openxmlformats-officedocument.presentationml.slide+xml"/>
  <Default Extension="rels" ContentType="application/vnd.openxmlformats-package.relationships+xml"/>
  <Override PartName="/ppt/slides/slide62.xml" ContentType="application/vnd.openxmlformats-officedocument.presentationml.slide+xml"/>
  <Override PartName="/ppt/slides/slide78.xml" ContentType="application/vnd.openxmlformats-officedocument.presentationml.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54.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68.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slides/slide61.xml" ContentType="application/vnd.openxmlformats-officedocument.presentationml.slide+xml"/>
  <Override PartName="/ppt/slides/slide77.xml" ContentType="application/vnd.openxmlformats-officedocument.presentationml.slide+xml"/>
  <Override PartName="/ppt/slides/slide44.xml" ContentType="application/vnd.openxmlformats-officedocument.presentationml.slide+xml"/>
  <Override PartName="/ppt/slides/slide27.xml" ContentType="application/vnd.openxmlformats-officedocument.presentationml.slide+xml"/>
  <Override PartName="/ppt/slides/slide53.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Layouts/slideLayout4.xml" ContentType="application/vnd.openxmlformats-officedocument.presentationml.slideLayout+xml"/>
  <Default Extension="png" ContentType="image/png"/>
  <Override PartName="/ppt/slides/slide67.xml" ContentType="application/vnd.openxmlformats-officedocument.presentationml.slide+xml"/>
  <Override PartName="/ppt/slides/slide12.xml" ContentType="application/vnd.openxmlformats-officedocument.presentationml.slide+xml"/>
  <Override PartName="/ppt/slides/slide60.xml" ContentType="application/vnd.openxmlformats-officedocument.presentationml.slide+xml"/>
  <Override PartName="/ppt/slides/slide76.xml" ContentType="application/vnd.openxmlformats-officedocument.presentationml.slide+xml"/>
  <Override PartName="/ppt/comments/comment1.xml" ContentType="application/vnd.openxmlformats-officedocument.presentationml.comments+xml"/>
  <Override PartName="/ppt/presProps.xml" ContentType="application/vnd.openxmlformats-officedocument.presentationml.presProps+xml"/>
  <Override PartName="/ppt/slides/slide43.xml" ContentType="application/vnd.openxmlformats-officedocument.presentationml.slide+xml"/>
  <Override PartName="/ppt/slides/slide59.xml" ContentType="application/vnd.openxmlformats-officedocument.presentationml.slide+xml"/>
  <Override PartName="/ppt/slides/slide26.xml" ContentType="application/vnd.openxmlformats-officedocument.presentationml.slide+xml"/>
  <Override PartName="/ppt/slides/slide52.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66.xml" ContentType="application/vnd.openxmlformats-officedocument.presentationml.slide+xml"/>
  <Override PartName="/ppt/slides/slide11.xml" ContentType="application/vnd.openxmlformats-officedocument.presentationml.slide+xml"/>
  <Override PartName="/ppt/slides/slide49.xml" ContentType="application/vnd.openxmlformats-officedocument.presentationml.slide+xml"/>
  <Override PartName="/ppt/slides/slide75.xml" ContentType="application/vnd.openxmlformats-officedocument.presentationml.slide+xml"/>
  <Override PartName="/ppt/slides/slide42.xml" ContentType="application/vnd.openxmlformats-officedocument.presentationml.slide+xml"/>
  <Override PartName="/ppt/slides/slide58.xml" ContentType="application/vnd.openxmlformats-officedocument.presentationml.slide+xml"/>
  <Override PartName="/ppt/slides/slide25.xml" ContentType="application/vnd.openxmlformats-officedocument.presentationml.slide+xml"/>
  <Override PartName="/ppt/slides/slide51.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s/slide17.xml" ContentType="application/vnd.openxmlformats-officedocument.presentationml.slide+xml"/>
  <Override PartName="/ppt/slideLayouts/slideLayout2.xml" ContentType="application/vnd.openxmlformats-officedocument.presentationml.slideLayout+xml"/>
  <Override PartName="/ppt/slides/slide65.xml" ContentType="application/vnd.openxmlformats-officedocument.presentationml.slide+xml"/>
  <Override PartName="/ppt/slides/slide10.xml" ContentType="application/vnd.openxmlformats-officedocument.presentationml.slide+xml"/>
  <Override PartName="/docProps/app.xml" ContentType="application/vnd.openxmlformats-officedocument.extended-properties+xml"/>
  <Override PartName="/ppt/slides/slide48.xml" ContentType="application/vnd.openxmlformats-officedocument.presentationml.slide+xml"/>
  <Override PartName="/ppt/slides/slide74.xml" ContentType="application/vnd.openxmlformats-officedocument.presentationml.slide+xml"/>
  <Override PartName="/ppt/slides/slide41.xml" ContentType="application/vnd.openxmlformats-officedocument.presentationml.slide+xml"/>
  <Override PartName="/ppt/slides/slide57.xml" ContentType="application/vnd.openxmlformats-officedocument.presentationml.slide+xml"/>
  <Override PartName="/ppt/slides/slide24.xml" ContentType="application/vnd.openxmlformats-officedocument.presentationml.slide+xml"/>
  <Override PartName="/ppt/slides/slide50.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81.xml" ContentType="application/vnd.openxmlformats-officedocument.presentationml.slide+xml"/>
  <Override PartName="/ppt/slideLayouts/slideLayout1.xml" ContentType="application/vnd.openxmlformats-officedocument.presentationml.slideLayout+xml"/>
  <Override PartName="/ppt/commentAuthors.xml" ContentType="application/vnd.openxmlformats-officedocument.presentationml.commentAuthors+xml"/>
  <Override PartName="/ppt/slides/slide64.xml" ContentType="application/vnd.openxmlformats-officedocument.presentationml.slide+xml"/>
  <Override PartName="/ppt/viewProps.xml" ContentType="application/vnd.openxmlformats-officedocument.presentationml.viewProps+xml"/>
  <Default Extension="jpeg" ContentType="image/jpeg"/>
  <Override PartName="/ppt/slides/slide47.xml" ContentType="application/vnd.openxmlformats-officedocument.presentationml.slide+xml"/>
  <Override PartName="/ppt/slides/slide73.xml" ContentType="application/vnd.openxmlformats-officedocument.presentationml.slide+xml"/>
  <Override PartName="/ppt/notesSlides/notesSlide3.xml" ContentType="application/vnd.openxmlformats-officedocument.presentationml.notesSlide+xml"/>
  <Override PartName="/ppt/slides/slide40.xml" ContentType="application/vnd.openxmlformats-officedocument.presentationml.slide+xml"/>
  <Override PartName="/ppt/slides/slide56.xml" ContentType="application/vnd.openxmlformats-officedocument.presentationml.slide+xml"/>
  <Override PartName="/ppt/theme/theme2.xml" ContentType="application/vnd.openxmlformats-officedocument.theme+xml"/>
  <Override PartName="/ppt/slides/slide23.xml" ContentType="application/vnd.openxmlformats-officedocument.presentationml.slide+xml"/>
  <Override PartName="/ppt/slides/slide39.xml" ContentType="application/vnd.openxmlformats-officedocument.presentationml.slide+xml"/>
  <Override PartName="/ppt/slideLayouts/slideLayout11.xml" ContentType="application/vnd.openxmlformats-officedocument.presentationml.slideLayout+xml"/>
  <Override PartName="/ppt/slides/slide7.xml" ContentType="application/vnd.openxmlformats-officedocument.presentationml.slide+xml"/>
  <Override PartName="/ppt/slides/slide71.xml" ContentType="application/vnd.openxmlformats-officedocument.presentationml.slide+xml"/>
  <Override PartName="/ppt/slides/slide32.xml" ContentType="application/vnd.openxmlformats-officedocument.presentationml.slide+xml"/>
  <Override PartName="/ppt/slideLayouts/slideLayout7.xml" ContentType="application/vnd.openxmlformats-officedocument.presentationml.slideLayout+xml"/>
  <Override PartName="/ppt/notesMasters/notesMaster1.xml" ContentType="application/vnd.openxmlformats-officedocument.presentationml.notesMaster+xml"/>
  <Override PartName="/ppt/slides/slide15.xml" ContentType="application/vnd.openxmlformats-officedocument.presentationml.slide+xml"/>
  <Override PartName="/ppt/slides/slide80.xml" ContentType="application/vnd.openxmlformats-officedocument.presentationml.slide+xml"/>
  <Override PartName="/ppt/slides/slide63.xml" ContentType="application/vnd.openxmlformats-officedocument.presentationml.slide+xml"/>
  <Override PartName="/ppt/slides/slide79.xml" ContentType="application/vnd.openxmlformats-officedocument.presentationml.slide+xml"/>
  <Override PartName="/ppt/slides/slide46.xml" ContentType="application/vnd.openxmlformats-officedocument.presentationml.slide+xml"/>
  <Override PartName="/ppt/slides/slide72.xml" ContentType="application/vnd.openxmlformats-officedocument.presentationml.slide+xml"/>
  <Override PartName="/ppt/notesSlides/notesSlide2.xml" ContentType="application/vnd.openxmlformats-officedocument.presentationml.notesSlide+xml"/>
  <Override PartName="/ppt/slides/slide29.xml" ContentType="application/vnd.openxmlformats-officedocument.presentationml.slide+xml"/>
  <Override PartName="/ppt/slides/slide55.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Default Extension="bin" ContentType="application/vnd.openxmlformats-officedocument.presentationml.printerSettings"/>
  <Override PartName="/ppt/slides/slide70.xml" ContentType="application/vnd.openxmlformats-officedocument.presentationml.slide+xml"/>
  <Override PartName="/ppt/slides/slide31.xml" ContentType="application/vnd.openxmlformats-officedocument.presentationml.slide+xml"/>
  <Override PartName="/ppt/slideLayouts/slideLayout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899" r:id="rId1"/>
  </p:sldMasterIdLst>
  <p:notesMasterIdLst>
    <p:notesMasterId r:id="rId83"/>
  </p:notesMasterIdLst>
  <p:sldIdLst>
    <p:sldId id="256" r:id="rId2"/>
    <p:sldId id="306" r:id="rId3"/>
    <p:sldId id="257" r:id="rId4"/>
    <p:sldId id="258" r:id="rId5"/>
    <p:sldId id="259" r:id="rId6"/>
    <p:sldId id="332" r:id="rId7"/>
    <p:sldId id="271" r:id="rId8"/>
    <p:sldId id="272" r:id="rId9"/>
    <p:sldId id="273" r:id="rId10"/>
    <p:sldId id="267" r:id="rId11"/>
    <p:sldId id="268" r:id="rId12"/>
    <p:sldId id="269" r:id="rId13"/>
    <p:sldId id="270" r:id="rId14"/>
    <p:sldId id="260" r:id="rId15"/>
    <p:sldId id="274" r:id="rId16"/>
    <p:sldId id="275" r:id="rId17"/>
    <p:sldId id="276" r:id="rId18"/>
    <p:sldId id="277" r:id="rId19"/>
    <p:sldId id="333" r:id="rId20"/>
    <p:sldId id="278" r:id="rId21"/>
    <p:sldId id="279" r:id="rId22"/>
    <p:sldId id="280" r:id="rId23"/>
    <p:sldId id="281" r:id="rId24"/>
    <p:sldId id="282" r:id="rId25"/>
    <p:sldId id="283" r:id="rId26"/>
    <p:sldId id="284" r:id="rId27"/>
    <p:sldId id="285" r:id="rId28"/>
    <p:sldId id="286" r:id="rId29"/>
    <p:sldId id="287" r:id="rId30"/>
    <p:sldId id="261" r:id="rId31"/>
    <p:sldId id="262" r:id="rId32"/>
    <p:sldId id="263" r:id="rId33"/>
    <p:sldId id="264" r:id="rId34"/>
    <p:sldId id="265" r:id="rId35"/>
    <p:sldId id="266"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7" r:id="rId55"/>
    <p:sldId id="308" r:id="rId56"/>
    <p:sldId id="309" r:id="rId57"/>
    <p:sldId id="335" r:id="rId58"/>
    <p:sldId id="310" r:id="rId59"/>
    <p:sldId id="311" r:id="rId60"/>
    <p:sldId id="334" r:id="rId61"/>
    <p:sldId id="33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13" r:id="rId77"/>
    <p:sldId id="314" r:id="rId78"/>
    <p:sldId id="337" r:id="rId79"/>
    <p:sldId id="315" r:id="rId80"/>
    <p:sldId id="316" r:id="rId81"/>
    <p:sldId id="331" r:id="rId8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a="http://schemas.openxmlformats.org/drawingml/2006/main" xmlns:r="http://schemas.openxmlformats.org/officeDocument/2006/relationships" xmlns:p="http://schemas.openxmlformats.org/presentationml/2006/main" xmlns:p15="http://schemas.microsoft.com/office/powerpoint/2012/main" xmlns:mv="urn:schemas-microsoft-com:mac:vml" xmlns:mc="http://schemas.openxmlformats.org/markup-compatibility/2006">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mAuthor id="1" name="Herbert-Carter, Janice" initials="HJ" lastIdx="4" clrIdx="0">
    <p:extLst>
      <p:ext uri="{19B8F6BF-5375-455C-9EA6-DF929625EA0E}">
        <p15:presenceInfo xmlns="" xmlns:a="http://schemas.openxmlformats.org/drawingml/2006/main" xmlns:r="http://schemas.openxmlformats.org/officeDocument/2006/relationships" xmlns:p="http://schemas.openxmlformats.org/presentationml/2006/main" xmlns:p15="http://schemas.microsoft.com/office/powerpoint/2012/main" xmlns:mv="urn:schemas-microsoft-com:mac:vml" xmlns:mc="http://schemas.openxmlformats.org/markup-compatibility/2006" userId="S-1-5-21-484763869-1532298954-839522115-3150" providerId="AD"/>
      </p:ext>
    </p:extLst>
  </p:cmAuthor>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showPr showNarration="1">
    <p:present/>
    <p:sldAll/>
    <p:penClr>
      <a:prstClr val="red"/>
    </p:penClr>
    <p:extLst>
      <p:ext uri="{EC167BDD-8182-4AB7-AECC-EB403E3ABB37}">
        <p14:laserClr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a:srgbClr val="FF0000"/>
        </p14:laserClr>
      </p:ext>
      <p:ext uri="{2FDB2607-1784-4EEB-B798-7EB5836EED8A}">
        <p14:showMediaCtrls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
      </p:ext>
    </p:extLst>
  </p:showPr>
  <p:clrMru>
    <a:srgbClr val="FC00F1"/>
  </p:clrMru>
  <p:extLst>
    <p:ext uri="{E76CE94A-603C-4142-B9EB-6D1370010A27}">
      <p14:discardImageEditData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0"/>
    </p:ext>
    <p:ext uri="{D31A062A-798A-4329-ABDD-BBA856620510}">
      <p14:defaultImageDpi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0"/>
    </p:ext>
    <p:ext uri="{FD5EFAAD-0ECE-453E-9831-46B23BE46B34}">
      <p15:chartTrackingRefBased xmlns="" xmlns:a="http://schemas.openxmlformats.org/drawingml/2006/main" xmlns:r="http://schemas.openxmlformats.org/officeDocument/2006/relationships" xmlns:p="http://schemas.openxmlformats.org/presentationml/2006/main" xmlns:p15="http://schemas.microsoft.com/office/powerpoint/2012/main" xmlns:mv="urn:schemas-microsoft-com:mac:vml" xmlns:mc="http://schemas.openxmlformats.org/markup-compatibility/2006"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p:restoredLeft sz="22130" autoAdjust="0"/>
    <p:restoredTop sz="94660"/>
  </p:normalViewPr>
  <p:slideViewPr>
    <p:cSldViewPr snapToObjects="1">
      <p:cViewPr varScale="1">
        <p:scale>
          <a:sx n="98" d="100"/>
          <a:sy n="98" d="100"/>
        </p:scale>
        <p:origin x="-360"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472"/>
    </p:cViewPr>
  </p:sorterViewPr>
  <p:gridSpacing cx="78028800" cy="780288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notesMaster" Target="notesMasters/notesMaster1.xml"/><Relationship Id="rId84" Type="http://schemas.openxmlformats.org/officeDocument/2006/relationships/printerSettings" Target="printerSettings/printerSettings1.bin"/><Relationship Id="rId85" Type="http://schemas.openxmlformats.org/officeDocument/2006/relationships/commentAuthors" Target="commentAuthors.xml"/><Relationship Id="rId86" Type="http://schemas.openxmlformats.org/officeDocument/2006/relationships/presProps" Target="presProps.xml"/><Relationship Id="rId87" Type="http://schemas.openxmlformats.org/officeDocument/2006/relationships/viewProps" Target="viewProps.xml"/><Relationship Id="rId88" Type="http://schemas.openxmlformats.org/officeDocument/2006/relationships/theme" Target="theme/theme1.xml"/><Relationship Id="rId89"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m authorId="1" dt="2017-11-30T11:11:31.174" idx="2">
    <p:pos x="3582" y="1743"/>
    <p:text>I cahnged "predictors" to "assessment" bc some of therse are not predictive of aspiration but are items you assess to determine the liklihood of it</p:text>
    <p:extLst>
      <p:ext uri="{C676402C-5697-4E1C-873F-D02D1690AC5C}">
        <p15:threadingInfo xmlns="" xmlns:a="http://schemas.openxmlformats.org/drawingml/2006/main" xmlns:r="http://schemas.openxmlformats.org/officeDocument/2006/relationships" xmlns:p="http://schemas.openxmlformats.org/presentationml/2006/main" xmlns:p15="http://schemas.microsoft.com/office/powerpoint/2012/main" xmlns:mv="urn:schemas-microsoft-com:mac:vml" xmlns:mc="http://schemas.openxmlformats.org/markup-compatibility/2006" timeZoneBias="3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B187B5-4A51-A140-9820-561B22A0DDA4}" type="datetimeFigureOut">
              <a:rPr lang="en-US" smtClean="0"/>
              <a:pPr/>
              <a:t>12/1/17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05E0D3-F0C0-8E48-A083-C24566D4C964}"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8678914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05E0D3-F0C0-8E48-A083-C24566D4C964}" type="slidenum">
              <a:rPr lang="en-US" smtClean="0"/>
              <a:pPr/>
              <a:t>19</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45566512"/>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05E0D3-F0C0-8E48-A083-C24566D4C964}" type="slidenum">
              <a:rPr lang="en-US" smtClean="0"/>
              <a:pPr/>
              <a:t>56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05E0D3-F0C0-8E48-A083-C24566D4C964}" type="slidenum">
              <a:rPr lang="en-US" smtClean="0"/>
              <a:pPr/>
              <a:t>81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5F935EA1-0FE6-B841-B2C8-262D392C4CCC}" type="datetimeFigureOut">
              <a:rPr lang="en-US" smtClean="0"/>
              <a:pPr/>
              <a:t>12/1/17</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AF94E285-444D-4C0C-8BFA-BDB311F86A9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F935EA1-0FE6-B841-B2C8-262D392C4CCC}" type="datetimeFigureOut">
              <a:rPr lang="en-US" smtClean="0"/>
              <a:pPr/>
              <a:t>12/1/17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E73BB2-47DF-5B42-B94F-302EA28C02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F935EA1-0FE6-B841-B2C8-262D392C4CCC}" type="datetimeFigureOut">
              <a:rPr lang="en-US" smtClean="0"/>
              <a:pPr/>
              <a:t>12/1/17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E73BB2-47DF-5B42-B94F-302EA28C02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F935EA1-0FE6-B841-B2C8-262D392C4CCC}" type="datetimeFigureOut">
              <a:rPr lang="en-US" smtClean="0"/>
              <a:pPr/>
              <a:t>12/1/17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E73BB2-47DF-5B42-B94F-302EA28C02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F935EA1-0FE6-B841-B2C8-262D392C4CCC}" type="datetimeFigureOut">
              <a:rPr lang="en-US" smtClean="0"/>
              <a:pPr/>
              <a:t>12/1/17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F935EA1-0FE6-B841-B2C8-262D392C4CCC}" type="datetimeFigureOut">
              <a:rPr lang="en-US" smtClean="0"/>
              <a:pPr/>
              <a:t>12/1/17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E73BB2-47DF-5B42-B94F-302EA28C02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F935EA1-0FE6-B841-B2C8-262D392C4CCC}" type="datetimeFigureOut">
              <a:rPr lang="en-US" smtClean="0"/>
              <a:pPr/>
              <a:t>12/1/17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E73BB2-47DF-5B42-B94F-302EA28C02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F935EA1-0FE6-B841-B2C8-262D392C4CCC}" type="datetimeFigureOut">
              <a:rPr lang="en-US" smtClean="0"/>
              <a:pPr/>
              <a:t>12/1/17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E73BB2-47DF-5B42-B94F-302EA28C02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935EA1-0FE6-B841-B2C8-262D392C4CCC}" type="datetimeFigureOut">
              <a:rPr lang="en-US" smtClean="0"/>
              <a:pPr/>
              <a:t>12/1/17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E73BB2-47DF-5B42-B94F-302EA28C02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F935EA1-0FE6-B841-B2C8-262D392C4CCC}" type="datetimeFigureOut">
              <a:rPr lang="en-US" smtClean="0"/>
              <a:pPr/>
              <a:t>12/1/17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E73BB2-47DF-5B42-B94F-302EA28C02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F935EA1-0FE6-B841-B2C8-262D392C4CCC}" type="datetimeFigureOut">
              <a:rPr lang="en-US" smtClean="0"/>
              <a:pPr/>
              <a:t>12/1/17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6AE73BB2-47DF-5B42-B94F-302EA28C02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F935EA1-0FE6-B841-B2C8-262D392C4CCC}" type="datetimeFigureOut">
              <a:rPr lang="en-US" smtClean="0"/>
              <a:pPr/>
              <a:t>12/1/17</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AE73BB2-47DF-5B42-B94F-302EA28C02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df"/><Relationship Id="rId3"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jpe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omments" Target="../comments/commen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dirty="0" smtClean="0">
                <a:solidFill>
                  <a:schemeClr val="tx1"/>
                </a:solidFill>
              </a:rPr>
              <a:t>Stop Shoving Thickened Liquids Down My Throat: Dysphagia in the Aging Population </a:t>
            </a:r>
            <a:endParaRPr lang="en-US" sz="4000" dirty="0">
              <a:solidFill>
                <a:schemeClr val="tx1"/>
              </a:solidFill>
            </a:endParaRPr>
          </a:p>
        </p:txBody>
      </p:sp>
      <p:sp>
        <p:nvSpPr>
          <p:cNvPr id="3" name="Subtitle 2"/>
          <p:cNvSpPr>
            <a:spLocks noGrp="1"/>
          </p:cNvSpPr>
          <p:nvPr>
            <p:ph type="subTitle" idx="1"/>
          </p:nvPr>
        </p:nvSpPr>
        <p:spPr>
          <a:xfrm>
            <a:off x="457199" y="3841376"/>
            <a:ext cx="8228013" cy="1066800"/>
          </a:xfrm>
        </p:spPr>
        <p:txBody>
          <a:bodyPr>
            <a:normAutofit/>
          </a:bodyPr>
          <a:lstStyle/>
          <a:p>
            <a:r>
              <a:rPr lang="en-US" sz="2800" dirty="0" smtClean="0">
                <a:solidFill>
                  <a:srgbClr val="000000"/>
                </a:solidFill>
              </a:rPr>
              <a:t>Joy Carter, M.S., CCC-SLP</a:t>
            </a:r>
            <a:endParaRPr lang="en-US" sz="2800" dirty="0">
              <a:solidFill>
                <a:srgbClr val="0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Aspiration Pneumonia: Why Is Everyone Concerned? </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Aspiration pneumonia (APNA) occurs when a person inhales foreign matter into the lungs, causing the alveoli (air sacs) to fill with fluid or pus. </a:t>
            </a:r>
          </a:p>
          <a:p>
            <a:r>
              <a:rPr lang="en-US" dirty="0" smtClean="0"/>
              <a:t>It is the leading cause of death in persons who reside in long-term care facilities (Pace &amp; McCullough, 2010). </a:t>
            </a:r>
          </a:p>
          <a:p>
            <a:r>
              <a:rPr lang="en-US" dirty="0" smtClean="0"/>
              <a:t>Skilled nursing facilities are concerned that a resident </a:t>
            </a:r>
            <a:r>
              <a:rPr lang="en-US" dirty="0" smtClean="0">
                <a:solidFill>
                  <a:srgbClr val="000000"/>
                </a:solidFill>
              </a:rPr>
              <a:t>may</a:t>
            </a:r>
            <a:r>
              <a:rPr lang="en-US" dirty="0" smtClean="0"/>
              <a:t> aspirate and develop APNA, which is costly for the healthcare system.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Predictors of Aspiration Pneumonia</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err="1" smtClean="0"/>
              <a:t>Langmore</a:t>
            </a:r>
            <a:r>
              <a:rPr lang="en-US" dirty="0" smtClean="0"/>
              <a:t>, et al. (1998) </a:t>
            </a:r>
          </a:p>
          <a:p>
            <a:pPr lvl="1"/>
            <a:r>
              <a:rPr lang="en-US" dirty="0" smtClean="0"/>
              <a:t>Dependent (requires total assistance) for feeding</a:t>
            </a:r>
            <a:endParaRPr lang="en-US" dirty="0" smtClean="0">
              <a:solidFill>
                <a:srgbClr val="FC00F1"/>
              </a:solidFill>
            </a:endParaRPr>
          </a:p>
          <a:p>
            <a:pPr lvl="1"/>
            <a:r>
              <a:rPr lang="en-US" dirty="0" smtClean="0"/>
              <a:t>Dependent for oral care</a:t>
            </a:r>
          </a:p>
          <a:p>
            <a:pPr lvl="1"/>
            <a:r>
              <a:rPr lang="en-US" dirty="0" smtClean="0"/>
              <a:t>Number of decayed teeth</a:t>
            </a:r>
          </a:p>
          <a:p>
            <a:pPr lvl="1"/>
            <a:r>
              <a:rPr lang="en-US" dirty="0" smtClean="0"/>
              <a:t>Tube feeding (all types) </a:t>
            </a:r>
          </a:p>
          <a:p>
            <a:pPr lvl="1"/>
            <a:r>
              <a:rPr lang="en-US" dirty="0" smtClean="0"/>
              <a:t>More than one medical diagnosis</a:t>
            </a:r>
          </a:p>
          <a:p>
            <a:pPr lvl="1"/>
            <a:r>
              <a:rPr lang="en-US" dirty="0" smtClean="0"/>
              <a:t>Multiple medications</a:t>
            </a:r>
          </a:p>
          <a:p>
            <a:pPr lvl="1"/>
            <a:r>
              <a:rPr lang="en-US" dirty="0" smtClean="0"/>
              <a:t>Smoking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Preventing Aspiration Pneumonia: Oral Care Is Important</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err="1" smtClean="0"/>
              <a:t>Makeda</a:t>
            </a:r>
            <a:r>
              <a:rPr lang="en-US" dirty="0" smtClean="0"/>
              <a:t> and </a:t>
            </a:r>
            <a:r>
              <a:rPr lang="en-US" dirty="0" err="1" smtClean="0"/>
              <a:t>Agaki</a:t>
            </a:r>
            <a:r>
              <a:rPr lang="en-US" dirty="0" smtClean="0"/>
              <a:t> (2014) found that tube-fed patients who received standard oral care twice per day had 40% fewer hospitalizations and half as many cases of pneumonia than patients who had no specific oral care protocol.</a:t>
            </a:r>
          </a:p>
          <a:p>
            <a:r>
              <a:rPr lang="en-US" dirty="0" smtClean="0"/>
              <a:t>Ashford (2017) insists that “Oral care is not a care. Oral Care should be considered an infection control protocol.”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Good Oral Care? </a:t>
            </a:r>
            <a:endParaRPr lang="en-US" dirty="0"/>
          </a:p>
        </p:txBody>
      </p:sp>
      <p:sp>
        <p:nvSpPr>
          <p:cNvPr id="3" name="Content Placeholder 2"/>
          <p:cNvSpPr>
            <a:spLocks noGrp="1"/>
          </p:cNvSpPr>
          <p:nvPr>
            <p:ph idx="1"/>
          </p:nvPr>
        </p:nvSpPr>
        <p:spPr/>
        <p:txBody>
          <a:bodyPr>
            <a:normAutofit lnSpcReduction="10000"/>
          </a:bodyPr>
          <a:lstStyle/>
          <a:p>
            <a:endParaRPr lang="en-US" dirty="0" smtClean="0"/>
          </a:p>
          <a:p>
            <a:r>
              <a:rPr lang="en-US" dirty="0" smtClean="0"/>
              <a:t>Ashford (2017) defines good oral care: </a:t>
            </a:r>
          </a:p>
          <a:p>
            <a:pPr lvl="1"/>
            <a:r>
              <a:rPr lang="en-US" dirty="0" smtClean="0"/>
              <a:t>Use a small sponge to remove dried secretions </a:t>
            </a:r>
          </a:p>
          <a:p>
            <a:pPr lvl="1"/>
            <a:r>
              <a:rPr lang="en-US" dirty="0" smtClean="0"/>
              <a:t>Use a toothbrush and toothpaste (oral suction as needed)</a:t>
            </a:r>
          </a:p>
          <a:p>
            <a:pPr lvl="1"/>
            <a:r>
              <a:rPr lang="en-US" dirty="0" smtClean="0"/>
              <a:t>Rinse with a mouthwash that does not contain alcohol</a:t>
            </a:r>
          </a:p>
          <a:p>
            <a:pPr lvl="1">
              <a:buNone/>
            </a:pPr>
            <a:endParaRPr lang="en-US" dirty="0" smtClean="0"/>
          </a:p>
          <a:p>
            <a:pPr marL="274320" lvl="1" indent="-274320">
              <a:buClr>
                <a:schemeClr val="accent3"/>
              </a:buClr>
              <a:buSzPct val="95000"/>
            </a:pPr>
            <a:r>
              <a:rPr lang="en-US" dirty="0" err="1" smtClean="0"/>
              <a:t>Yoneyama</a:t>
            </a:r>
            <a:r>
              <a:rPr lang="en-US" dirty="0" smtClean="0"/>
              <a:t> et al. (2002) found that 9% of nursing home patients developed pneumonia when receiving an oral care protocol, compared to 20% of those who received no oral care protocol. </a:t>
            </a:r>
          </a:p>
          <a:p>
            <a:pPr lvl="1">
              <a:buNone/>
            </a:pPr>
            <a:endParaRPr lang="en-US"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the Hierarchy of Dysphagia Management? </a:t>
            </a:r>
            <a:endParaRPr lang="en-US" dirty="0"/>
          </a:p>
        </p:txBody>
      </p:sp>
      <p:sp>
        <p:nvSpPr>
          <p:cNvPr id="3" name="Content Placeholder 2"/>
          <p:cNvSpPr>
            <a:spLocks noGrp="1"/>
          </p:cNvSpPr>
          <p:nvPr>
            <p:ph idx="1"/>
          </p:nvPr>
        </p:nvSpPr>
        <p:spPr/>
        <p:txBody>
          <a:bodyPr/>
          <a:lstStyle/>
          <a:p>
            <a:endParaRPr lang="en-US" dirty="0" smtClean="0"/>
          </a:p>
          <a:p>
            <a:r>
              <a:rPr lang="en-US" dirty="0" smtClean="0"/>
              <a:t> </a:t>
            </a:r>
            <a:r>
              <a:rPr lang="en-US" dirty="0" err="1" smtClean="0"/>
              <a:t>Logemann</a:t>
            </a:r>
            <a:r>
              <a:rPr lang="en-US" dirty="0" smtClean="0"/>
              <a:t> (1993) advised clinicians to approach compensatory strategies in the following order: </a:t>
            </a:r>
          </a:p>
          <a:p>
            <a:pPr lvl="1"/>
            <a:r>
              <a:rPr lang="en-US" dirty="0" smtClean="0"/>
              <a:t>Postural techniques</a:t>
            </a:r>
          </a:p>
          <a:p>
            <a:pPr lvl="1"/>
            <a:r>
              <a:rPr lang="en-US" dirty="0" smtClean="0"/>
              <a:t>Techniques to enhance oral sensation</a:t>
            </a:r>
          </a:p>
          <a:p>
            <a:pPr lvl="1"/>
            <a:r>
              <a:rPr lang="en-US" dirty="0" smtClean="0"/>
              <a:t>Swallowing Maneuvers</a:t>
            </a:r>
          </a:p>
          <a:p>
            <a:pPr lvl="1"/>
            <a:r>
              <a:rPr lang="en-US" dirty="0" smtClean="0"/>
              <a:t>Diet modifications</a:t>
            </a:r>
          </a:p>
          <a:p>
            <a:pPr lvl="1"/>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Dysphagia Management: Staging Dementia</a:t>
            </a:r>
            <a:endParaRPr lang="en-US" dirty="0"/>
          </a:p>
        </p:txBody>
      </p:sp>
      <p:sp>
        <p:nvSpPr>
          <p:cNvPr id="3" name="Content Placeholder 2"/>
          <p:cNvSpPr>
            <a:spLocks noGrp="1"/>
          </p:cNvSpPr>
          <p:nvPr>
            <p:ph idx="1"/>
          </p:nvPr>
        </p:nvSpPr>
        <p:spPr/>
        <p:txBody>
          <a:bodyPr/>
          <a:lstStyle/>
          <a:p>
            <a:endParaRPr lang="en-US" dirty="0" smtClean="0"/>
          </a:p>
          <a:p>
            <a:r>
              <a:rPr lang="en-US" dirty="0" smtClean="0"/>
              <a:t>Global Deterioration Scale (GDS) ranges from 1=no cognitive decline to 7=severe cognitive decline (</a:t>
            </a:r>
            <a:r>
              <a:rPr lang="en-US" dirty="0" err="1" smtClean="0"/>
              <a:t>Resiburg</a:t>
            </a:r>
            <a:r>
              <a:rPr lang="en-US" dirty="0" smtClean="0"/>
              <a:t>, et al. 1982). </a:t>
            </a:r>
          </a:p>
          <a:p>
            <a:pPr>
              <a:buNone/>
            </a:pPr>
            <a:endParaRPr lang="en-US" dirty="0" smtClean="0"/>
          </a:p>
          <a:p>
            <a:r>
              <a:rPr lang="en-US" dirty="0" smtClean="0"/>
              <a:t>The Large Allen Cognitive Level Screen-5 (LACLS-5) gives a score of 2.8-6.0, which corresponds to the Allen Cognitive Level Battery (Allen et al., 2007).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Stages of Dementia</a:t>
            </a:r>
            <a:endParaRPr lang="en-US" dirty="0"/>
          </a:p>
        </p:txBody>
      </p:sp>
      <p:sp>
        <p:nvSpPr>
          <p:cNvPr id="3" name="Content Placeholder 2"/>
          <p:cNvSpPr>
            <a:spLocks noGrp="1"/>
          </p:cNvSpPr>
          <p:nvPr>
            <p:ph idx="1"/>
          </p:nvPr>
        </p:nvSpPr>
        <p:spPr/>
        <p:txBody>
          <a:bodyPr/>
          <a:lstStyle/>
          <a:p>
            <a:endParaRPr lang="en-US" dirty="0" smtClean="0"/>
          </a:p>
          <a:p>
            <a:r>
              <a:rPr lang="en-US" dirty="0" smtClean="0"/>
              <a:t>Early stage dementia </a:t>
            </a:r>
          </a:p>
          <a:p>
            <a:pPr lvl="1"/>
            <a:r>
              <a:rPr lang="en-US" dirty="0" smtClean="0"/>
              <a:t>GDS 2-3/LACLS-5 4.0-4.8</a:t>
            </a:r>
          </a:p>
          <a:p>
            <a:r>
              <a:rPr lang="en-US" dirty="0" smtClean="0"/>
              <a:t>Moderate dementia</a:t>
            </a:r>
          </a:p>
          <a:p>
            <a:pPr lvl="1"/>
            <a:r>
              <a:rPr lang="en-US" dirty="0" smtClean="0"/>
              <a:t>GDS 4-6/LACLS-5 3.0-3.8</a:t>
            </a:r>
          </a:p>
          <a:p>
            <a:r>
              <a:rPr lang="en-US" dirty="0" smtClean="0"/>
              <a:t>Severe (end stage) dementia</a:t>
            </a:r>
          </a:p>
          <a:p>
            <a:pPr lvl="1"/>
            <a:r>
              <a:rPr lang="en-US" dirty="0" smtClean="0"/>
              <a:t>GDS 7/LACLS-5 2.0-2.8</a:t>
            </a:r>
          </a:p>
          <a:p>
            <a:pPr lvl="1">
              <a:buNone/>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7300"/>
            <a:ext cx="8229600" cy="1143000"/>
          </a:xfrm>
        </p:spPr>
        <p:txBody>
          <a:bodyPr>
            <a:normAutofit fontScale="90000"/>
          </a:bodyPr>
          <a:lstStyle/>
          <a:p>
            <a:r>
              <a:rPr lang="en-US" dirty="0" smtClean="0"/>
              <a:t>Dysphagia Management: Chief Complaints</a:t>
            </a:r>
            <a:endParaRPr lang="en-US" dirty="0"/>
          </a:p>
        </p:txBody>
      </p:sp>
      <p:sp>
        <p:nvSpPr>
          <p:cNvPr id="3" name="Content Placeholder 2"/>
          <p:cNvSpPr>
            <a:spLocks noGrp="1"/>
          </p:cNvSpPr>
          <p:nvPr>
            <p:ph idx="1"/>
          </p:nvPr>
        </p:nvSpPr>
        <p:spPr>
          <a:xfrm>
            <a:off x="457200" y="2971800"/>
            <a:ext cx="8229600" cy="4389120"/>
          </a:xfrm>
        </p:spPr>
        <p:txBody>
          <a:bodyPr/>
          <a:lstStyle/>
          <a:p>
            <a:r>
              <a:rPr lang="en-US" dirty="0" smtClean="0"/>
              <a:t>Weight loss</a:t>
            </a:r>
          </a:p>
          <a:p>
            <a:r>
              <a:rPr lang="en-US" dirty="0" smtClean="0"/>
              <a:t>Coughing during meals </a:t>
            </a:r>
          </a:p>
          <a:p>
            <a:r>
              <a:rPr lang="en-US" dirty="0" smtClean="0"/>
              <a:t>Spitting out food</a:t>
            </a:r>
          </a:p>
          <a:p>
            <a:r>
              <a:rPr lang="en-US" dirty="0" smtClean="0"/>
              <a:t>Pocketing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Dysphagia Management: Clinical Evaluation</a:t>
            </a:r>
            <a:endParaRPr lang="en-US" dirty="0"/>
          </a:p>
        </p:txBody>
      </p:sp>
      <p:sp>
        <p:nvSpPr>
          <p:cNvPr id="3" name="Content Placeholder 2"/>
          <p:cNvSpPr>
            <a:spLocks noGrp="1"/>
          </p:cNvSpPr>
          <p:nvPr>
            <p:ph idx="1"/>
          </p:nvPr>
        </p:nvSpPr>
        <p:spPr>
          <a:xfrm>
            <a:off x="457200" y="2209800"/>
            <a:ext cx="7947025" cy="4419600"/>
          </a:xfrm>
        </p:spPr>
        <p:txBody>
          <a:bodyPr>
            <a:normAutofit fontScale="47500" lnSpcReduction="20000"/>
          </a:bodyPr>
          <a:lstStyle/>
          <a:p>
            <a:r>
              <a:rPr lang="en-US" sz="6769" dirty="0" smtClean="0"/>
              <a:t>Do a thorough chart review, interview nursing staff and family/responsible party by phone. </a:t>
            </a:r>
          </a:p>
          <a:p>
            <a:r>
              <a:rPr lang="en-US" sz="6769" dirty="0" smtClean="0"/>
              <a:t>Previous swallow study? (If new admit)</a:t>
            </a:r>
          </a:p>
          <a:p>
            <a:r>
              <a:rPr lang="en-US" sz="6769" dirty="0" smtClean="0"/>
              <a:t>Check for indicators of aspiration pneumonia! </a:t>
            </a:r>
          </a:p>
          <a:p>
            <a:r>
              <a:rPr lang="en-US" sz="6769" dirty="0" smtClean="0"/>
              <a:t>Does the patient follow directions?</a:t>
            </a:r>
          </a:p>
          <a:p>
            <a:r>
              <a:rPr lang="en-US" sz="6769" dirty="0" smtClean="0"/>
              <a:t>Responsive to cuing? </a:t>
            </a:r>
          </a:p>
          <a:p>
            <a:r>
              <a:rPr lang="en-US" sz="6769" dirty="0" smtClean="0"/>
              <a:t>Complete a cranial nerve exam. </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Content Placeholder 3" descr="Cranial Nerve exam.jpg"/>
          <p:cNvPicPr>
            <a:picLocks noGrp="1" noChangeAspect="1"/>
          </p:cNvPicPr>
          <p:nvPr>
            <p:ph idx="1"/>
          </p:nvPr>
        </p:nvPicPr>
        <p:blipFill>
          <a:blip r:embed="rId3"/>
          <a:srcRect l="-16206" r="-16206"/>
          <a:stretch>
            <a:fillRect/>
          </a:stretch>
        </p:blipFill>
        <p:spPr>
          <a:xfrm>
            <a:off x="-1905000" y="0"/>
            <a:ext cx="12905232" cy="6858000"/>
          </a:xfrm>
        </p:spPr>
      </p:pic>
      <p:sp>
        <p:nvSpPr>
          <p:cNvPr id="6" name="TextBox 5"/>
          <p:cNvSpPr txBox="1"/>
          <p:nvPr/>
        </p:nvSpPr>
        <p:spPr>
          <a:xfrm>
            <a:off x="457200" y="6324600"/>
            <a:ext cx="2743200" cy="381000"/>
          </a:xfrm>
          <a:prstGeom prst="rect">
            <a:avLst/>
          </a:prstGeom>
          <a:noFill/>
        </p:spPr>
        <p:txBody>
          <a:bodyPr wrap="square" rtlCol="0">
            <a:spAutoFit/>
          </a:bodyPr>
          <a:lstStyle/>
          <a:p>
            <a:r>
              <a:rPr lang="en-US" dirty="0" smtClean="0"/>
              <a:t>Source: Brain Salt Blog</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Disclosures</a:t>
            </a:r>
            <a:endParaRPr lang="en-US" dirty="0"/>
          </a:p>
        </p:txBody>
      </p:sp>
      <p:sp>
        <p:nvSpPr>
          <p:cNvPr id="3" name="Content Placeholder 2"/>
          <p:cNvSpPr>
            <a:spLocks noGrp="1"/>
          </p:cNvSpPr>
          <p:nvPr>
            <p:ph idx="1"/>
          </p:nvPr>
        </p:nvSpPr>
        <p:spPr/>
        <p:txBody>
          <a:bodyPr/>
          <a:lstStyle/>
          <a:p>
            <a:r>
              <a:rPr lang="en-US" dirty="0" smtClean="0"/>
              <a:t>GSHA Member</a:t>
            </a:r>
          </a:p>
          <a:p>
            <a:r>
              <a:rPr lang="en-US" dirty="0" smtClean="0"/>
              <a:t>Received a Discount on GSHA registration</a:t>
            </a:r>
          </a:p>
          <a:p>
            <a:r>
              <a:rPr lang="en-US" dirty="0" smtClean="0"/>
              <a:t>I am not affiliated with any of the products, services, or publications mentioned in this presentation. </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Dysphagia Management: Imaging</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Get an instrumental exam to recognize why the patient is coughing. </a:t>
            </a:r>
          </a:p>
          <a:p>
            <a:r>
              <a:rPr lang="en-US" dirty="0" smtClean="0"/>
              <a:t>Signs of dysphagia do not necessarily indicate that aspiration is occurring. </a:t>
            </a:r>
          </a:p>
          <a:p>
            <a:r>
              <a:rPr lang="en-US" dirty="0" smtClean="0"/>
              <a:t>Imaging is to assess the anatomy and physiology of the swallow, not simply to rule out aspiration. </a:t>
            </a:r>
          </a:p>
          <a:p>
            <a:pPr lvl="1">
              <a:buNone/>
            </a:pP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Dysphagia Management: Imaging</a:t>
            </a:r>
            <a:endParaRPr lang="en-US" dirty="0"/>
          </a:p>
        </p:txBody>
      </p:sp>
      <p:sp>
        <p:nvSpPr>
          <p:cNvPr id="3" name="Content Placeholder 2"/>
          <p:cNvSpPr>
            <a:spLocks noGrp="1"/>
          </p:cNvSpPr>
          <p:nvPr>
            <p:ph idx="1"/>
          </p:nvPr>
        </p:nvSpPr>
        <p:spPr/>
        <p:txBody>
          <a:bodyPr/>
          <a:lstStyle/>
          <a:p>
            <a:endParaRPr lang="en-US" dirty="0" smtClean="0"/>
          </a:p>
          <a:p>
            <a:r>
              <a:rPr lang="en-US" dirty="0" smtClean="0"/>
              <a:t>For MBSS:</a:t>
            </a:r>
          </a:p>
          <a:p>
            <a:pPr lvl="1"/>
            <a:r>
              <a:rPr lang="en-US" dirty="0" smtClean="0"/>
              <a:t>Send a note to the hospital SLP.</a:t>
            </a:r>
          </a:p>
          <a:p>
            <a:pPr lvl="1"/>
            <a:r>
              <a:rPr lang="en-US" dirty="0" smtClean="0"/>
              <a:t>Ask for consistencies and strategies that you would like them to </a:t>
            </a:r>
            <a:r>
              <a:rPr lang="en-US" dirty="0" smtClean="0">
                <a:solidFill>
                  <a:srgbClr val="000000"/>
                </a:solidFill>
              </a:rPr>
              <a:t>try.</a:t>
            </a:r>
          </a:p>
          <a:p>
            <a:pPr lvl="1"/>
            <a:r>
              <a:rPr lang="en-US" dirty="0" smtClean="0"/>
              <a:t>Maintain rapport with hospital SLP; if you have questions about the report, do not hesitate to call and ask. </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Dysphagia Management: Imaging</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A patient DOES NOT need to follow directions to participate in a swallow study, he</a:t>
            </a:r>
            <a:r>
              <a:rPr lang="en-US" dirty="0" smtClean="0">
                <a:solidFill>
                  <a:srgbClr val="000000"/>
                </a:solidFill>
              </a:rPr>
              <a:t> </a:t>
            </a:r>
            <a:r>
              <a:rPr lang="en-US" dirty="0" smtClean="0"/>
              <a:t>just needs to eat.</a:t>
            </a:r>
          </a:p>
          <a:p>
            <a:r>
              <a:rPr lang="en-US" dirty="0" smtClean="0"/>
              <a:t>Get a copy of the report before proceeding, so you know which deficits to treat.  </a:t>
            </a:r>
          </a:p>
          <a:p>
            <a:r>
              <a:rPr lang="en-US" dirty="0" smtClean="0"/>
              <a:t>Advocate for your patients and for </a:t>
            </a:r>
            <a:r>
              <a:rPr lang="en-US" dirty="0" smtClean="0">
                <a:solidFill>
                  <a:srgbClr val="000000"/>
                </a:solidFill>
              </a:rPr>
              <a:t>yourself! </a:t>
            </a:r>
            <a:r>
              <a:rPr lang="en-US" dirty="0" smtClean="0"/>
              <a:t>If you knowingly provide substandard treatment due to lack of instrumental exams, any adverse effects may become your responsibility. </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Dysphagia Management: Early Stage Dementia</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Patients CAN learn new information </a:t>
            </a:r>
          </a:p>
          <a:p>
            <a:r>
              <a:rPr lang="en-US" dirty="0" smtClean="0"/>
              <a:t>Exercise Programs: note the occurrences that happened during the instrumental exam, and research the anatomy/physiology deficits that caused them. </a:t>
            </a:r>
          </a:p>
          <a:p>
            <a:r>
              <a:rPr lang="en-US" b="1" dirty="0" smtClean="0"/>
              <a:t>Swallow Your Pride</a:t>
            </a:r>
            <a:r>
              <a:rPr lang="en-US" dirty="0" smtClean="0"/>
              <a:t> podcast and </a:t>
            </a:r>
            <a:r>
              <a:rPr lang="en-US" b="1" dirty="0" smtClean="0"/>
              <a:t>Dysphagia Therapy</a:t>
            </a:r>
            <a:r>
              <a:rPr lang="en-US" dirty="0" smtClean="0"/>
              <a:t> app have great resources for exercise planning. </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Content Placeholder 4" descr="Swallow exercise chart.pdf"/>
          <p:cNvPicPr>
            <a:picLocks noGrp="1" noChangeAspect="1"/>
          </p:cNvPicPr>
          <p:nvPr>
            <p:ph idx="1"/>
          </p:nvPr>
        </p:nvPicPr>
        <mc:AlternateContent>
          <mc:Choice xmlns:ma="http://schemas.microsoft.com/office/mac/drawingml/2008/main" Requires="ma">
            <p:blipFill>
              <a:blip r:embed="rId2"/>
              <a:srcRect l="-71315" r="-71315"/>
              <a:stretch>
                <a:fillRect/>
              </a:stretch>
            </p:blipFill>
          </mc:Choice>
          <mc:Fallback>
            <p:blipFill>
              <a:blip r:embed="rId3"/>
              <a:srcRect l="-71315" r="-71315"/>
              <a:stretch>
                <a:fillRect/>
              </a:stretch>
            </p:blipFill>
          </mc:Fallback>
        </mc:AlternateContent>
        <p:spPr>
          <a:xfrm>
            <a:off x="-6790113" y="-2971800"/>
            <a:ext cx="22698075" cy="12105640"/>
          </a:xfrm>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Early Dementia: Postural Techniques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Make sure that the techniques are indicated during an </a:t>
            </a:r>
            <a:r>
              <a:rPr lang="en-US" dirty="0" smtClean="0"/>
              <a:t>instrumental.</a:t>
            </a:r>
          </a:p>
          <a:p>
            <a:pPr lvl="1"/>
            <a:r>
              <a:rPr lang="en-US" dirty="0" smtClean="0"/>
              <a:t>Chin </a:t>
            </a:r>
            <a:r>
              <a:rPr lang="en-US" dirty="0" smtClean="0"/>
              <a:t>tuck (down)</a:t>
            </a:r>
            <a:endParaRPr lang="en-US" dirty="0" smtClean="0"/>
          </a:p>
          <a:p>
            <a:pPr lvl="1"/>
            <a:r>
              <a:rPr lang="en-US" dirty="0" smtClean="0"/>
              <a:t>Head turn </a:t>
            </a:r>
          </a:p>
          <a:p>
            <a:pPr lvl="1"/>
            <a:r>
              <a:rPr lang="en-US" dirty="0" smtClean="0"/>
              <a:t>Posterior head tilt </a:t>
            </a:r>
          </a:p>
          <a:p>
            <a:r>
              <a:rPr lang="en-US" dirty="0" smtClean="0"/>
              <a:t>Some techniques can do more harm then good if not used properly.</a:t>
            </a:r>
            <a:endParaRPr lang="en-US" dirty="0" smtClean="0"/>
          </a:p>
          <a:p>
            <a:pPr lvl="1"/>
            <a:r>
              <a:rPr lang="en-US" dirty="0" smtClean="0"/>
              <a:t>Chin </a:t>
            </a:r>
            <a:r>
              <a:rPr lang="en-US" dirty="0" smtClean="0"/>
              <a:t>tuck may cause aspiration rather than prevent it if the patient has significant residue in the pyriforms (Coyle, 2014). </a:t>
            </a:r>
          </a:p>
          <a:p>
            <a:pPr lvl="1"/>
            <a:r>
              <a:rPr lang="en-US" dirty="0" smtClean="0"/>
              <a:t>Contraindicated for weak pharyngeal contraction, reduced tongue control or AP transit, poor labial seal, and significant pharyngeal delay/</a:t>
            </a:r>
            <a:r>
              <a:rPr lang="en-US" dirty="0" err="1" smtClean="0"/>
              <a:t>pyriform</a:t>
            </a:r>
            <a:r>
              <a:rPr lang="en-US" dirty="0" smtClean="0"/>
              <a:t> spillage (</a:t>
            </a:r>
            <a:r>
              <a:rPr lang="en-US" dirty="0" err="1" smtClean="0"/>
              <a:t>Logemann</a:t>
            </a:r>
            <a:r>
              <a:rPr lang="en-US" dirty="0" smtClean="0"/>
              <a:t>, 1993; Shanahan et al., 1993) </a:t>
            </a: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Early Dementia: Techniques to Enhance Oral Sensation</a:t>
            </a:r>
            <a:endParaRPr lang="en-US" dirty="0"/>
          </a:p>
        </p:txBody>
      </p:sp>
      <p:sp>
        <p:nvSpPr>
          <p:cNvPr id="3" name="Content Placeholder 2"/>
          <p:cNvSpPr>
            <a:spLocks noGrp="1"/>
          </p:cNvSpPr>
          <p:nvPr>
            <p:ph idx="1"/>
          </p:nvPr>
        </p:nvSpPr>
        <p:spPr/>
        <p:txBody>
          <a:bodyPr/>
          <a:lstStyle/>
          <a:p>
            <a:endParaRPr lang="en-US" dirty="0" smtClean="0"/>
          </a:p>
          <a:p>
            <a:r>
              <a:rPr lang="en-US" dirty="0" smtClean="0"/>
              <a:t>Use the results of the cranial nerve exam to determine which sensory deficits to address. </a:t>
            </a:r>
          </a:p>
          <a:p>
            <a:r>
              <a:rPr lang="en-US" dirty="0" smtClean="0"/>
              <a:t>Carbonated beverages are NOT the same as nectar thick liquids, but they do provide increased sensory stimulation to Cranial Nerve V. </a:t>
            </a:r>
          </a:p>
          <a:p>
            <a:pPr lvl="1"/>
            <a:r>
              <a:rPr lang="en-US" dirty="0" smtClean="0"/>
              <a:t>Carbonated beverages have been shown to reduce </a:t>
            </a:r>
            <a:r>
              <a:rPr lang="en-US" dirty="0" smtClean="0"/>
              <a:t>penetration and aspiration </a:t>
            </a:r>
            <a:r>
              <a:rPr lang="en-US" dirty="0" smtClean="0"/>
              <a:t>when consumed in small amounts (</a:t>
            </a:r>
            <a:r>
              <a:rPr lang="en-US" dirty="0" err="1" smtClean="0"/>
              <a:t>Sdravou</a:t>
            </a:r>
            <a:r>
              <a:rPr lang="en-US" dirty="0" smtClean="0"/>
              <a:t> </a:t>
            </a:r>
            <a:r>
              <a:rPr lang="en-US" dirty="0" smtClean="0"/>
              <a:t>&amp; </a:t>
            </a:r>
            <a:r>
              <a:rPr lang="en-US" dirty="0" err="1" smtClean="0"/>
              <a:t>Walshe</a:t>
            </a:r>
            <a:r>
              <a:rPr lang="en-US" dirty="0" smtClean="0"/>
              <a:t>, 2012).</a:t>
            </a: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Early Dementia: Swallowing Maneuvers and Other Strategies </a:t>
            </a:r>
            <a:endParaRPr lang="en-US" dirty="0"/>
          </a:p>
        </p:txBody>
      </p:sp>
      <p:sp>
        <p:nvSpPr>
          <p:cNvPr id="3" name="Content Placeholder 2"/>
          <p:cNvSpPr>
            <a:spLocks noGrp="1"/>
          </p:cNvSpPr>
          <p:nvPr>
            <p:ph idx="1"/>
          </p:nvPr>
        </p:nvSpPr>
        <p:spPr/>
        <p:txBody>
          <a:bodyPr/>
          <a:lstStyle/>
          <a:p>
            <a:endParaRPr lang="en-US" dirty="0" smtClean="0"/>
          </a:p>
          <a:p>
            <a:r>
              <a:rPr lang="en-US" dirty="0" smtClean="0"/>
              <a:t>If the patient can follow multi-step directions, consider the </a:t>
            </a:r>
            <a:r>
              <a:rPr lang="en-US" dirty="0" err="1" smtClean="0"/>
              <a:t>supraglottic</a:t>
            </a:r>
            <a:r>
              <a:rPr lang="en-US" dirty="0" smtClean="0"/>
              <a:t> or  super-</a:t>
            </a:r>
            <a:r>
              <a:rPr lang="en-US" dirty="0" err="1" smtClean="0"/>
              <a:t>supraglottic</a:t>
            </a:r>
            <a:r>
              <a:rPr lang="en-US" dirty="0" smtClean="0"/>
              <a:t> swallow (contraindicated for cardiac diseases). </a:t>
            </a:r>
          </a:p>
          <a:p>
            <a:r>
              <a:rPr lang="en-US" dirty="0" smtClean="0"/>
              <a:t>Effortful swallow</a:t>
            </a:r>
          </a:p>
          <a:p>
            <a:r>
              <a:rPr lang="en-US" dirty="0" err="1" smtClean="0"/>
              <a:t>Mendelsohn</a:t>
            </a:r>
            <a:r>
              <a:rPr lang="en-US" dirty="0" smtClean="0"/>
              <a:t> maneuver</a:t>
            </a:r>
          </a:p>
          <a:p>
            <a:r>
              <a:rPr lang="en-US" dirty="0" smtClean="0"/>
              <a:t>Alternate solids and liquids</a:t>
            </a:r>
          </a:p>
          <a:p>
            <a:r>
              <a:rPr lang="en-US" dirty="0" smtClean="0"/>
              <a:t>Double swallow </a:t>
            </a:r>
          </a:p>
          <a:p>
            <a:endParaRPr lang="en-US" dirty="0" smtClean="0"/>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930"/>
            <a:ext cx="8229600" cy="1143000"/>
          </a:xfrm>
        </p:spPr>
        <p:txBody>
          <a:bodyPr/>
          <a:lstStyle/>
          <a:p>
            <a:r>
              <a:rPr lang="en-US" dirty="0" smtClean="0"/>
              <a:t>Volume Control</a:t>
            </a:r>
            <a:endParaRPr lang="en-US" dirty="0"/>
          </a:p>
        </p:txBody>
      </p:sp>
      <p:sp>
        <p:nvSpPr>
          <p:cNvPr id="3" name="Content Placeholder 2"/>
          <p:cNvSpPr>
            <a:spLocks noGrp="1"/>
          </p:cNvSpPr>
          <p:nvPr>
            <p:ph idx="1"/>
          </p:nvPr>
        </p:nvSpPr>
        <p:spPr/>
        <p:txBody>
          <a:bodyPr/>
          <a:lstStyle/>
          <a:p>
            <a:endParaRPr lang="en-US" dirty="0" smtClean="0"/>
          </a:p>
        </p:txBody>
      </p:sp>
      <p:pic>
        <p:nvPicPr>
          <p:cNvPr id="4" name="Picture 3" descr="provale .jpg"/>
          <p:cNvPicPr>
            <a:picLocks noChangeAspect="1"/>
          </p:cNvPicPr>
          <p:nvPr/>
        </p:nvPicPr>
        <p:blipFill>
          <a:blip r:embed="rId2"/>
          <a:stretch>
            <a:fillRect/>
          </a:stretch>
        </p:blipFill>
        <p:spPr>
          <a:xfrm>
            <a:off x="5543550" y="1219200"/>
            <a:ext cx="3143250" cy="2362318"/>
          </a:xfrm>
          <a:prstGeom prst="rect">
            <a:avLst/>
          </a:prstGeom>
        </p:spPr>
      </p:pic>
      <p:pic>
        <p:nvPicPr>
          <p:cNvPr id="5" name="Picture 4" descr="rije.jpg"/>
          <p:cNvPicPr>
            <a:picLocks noChangeAspect="1"/>
          </p:cNvPicPr>
          <p:nvPr/>
        </p:nvPicPr>
        <p:blipFill>
          <a:blip r:embed="rId3"/>
          <a:stretch>
            <a:fillRect/>
          </a:stretch>
        </p:blipFill>
        <p:spPr>
          <a:xfrm>
            <a:off x="175406" y="1547930"/>
            <a:ext cx="3055156" cy="2033588"/>
          </a:xfrm>
          <a:prstGeom prst="rect">
            <a:avLst/>
          </a:prstGeom>
        </p:spPr>
      </p:pic>
      <p:pic>
        <p:nvPicPr>
          <p:cNvPr id="6" name="Picture 5" descr="maroon spoon.jpg"/>
          <p:cNvPicPr>
            <a:picLocks noChangeAspect="1"/>
          </p:cNvPicPr>
          <p:nvPr/>
        </p:nvPicPr>
        <p:blipFill>
          <a:blip r:embed="rId4"/>
          <a:stretch>
            <a:fillRect/>
          </a:stretch>
        </p:blipFill>
        <p:spPr>
          <a:xfrm>
            <a:off x="3230562" y="1417638"/>
            <a:ext cx="2312988" cy="2312988"/>
          </a:xfrm>
          <a:prstGeom prst="rect">
            <a:avLst/>
          </a:prstGeom>
        </p:spPr>
      </p:pic>
      <p:pic>
        <p:nvPicPr>
          <p:cNvPr id="8" name="Picture 7" descr="SafeStraw3.jpg"/>
          <p:cNvPicPr>
            <a:picLocks noChangeAspect="1"/>
          </p:cNvPicPr>
          <p:nvPr/>
        </p:nvPicPr>
        <p:blipFill>
          <a:blip r:embed="rId5"/>
          <a:stretch>
            <a:fillRect/>
          </a:stretch>
        </p:blipFill>
        <p:spPr>
          <a:xfrm>
            <a:off x="3714750" y="3763887"/>
            <a:ext cx="1619250" cy="2115472"/>
          </a:xfrm>
          <a:prstGeom prst="rect">
            <a:avLst/>
          </a:prstGeom>
        </p:spPr>
      </p:pic>
      <p:sp>
        <p:nvSpPr>
          <p:cNvPr id="10" name="TextBox 9"/>
          <p:cNvSpPr txBox="1"/>
          <p:nvPr/>
        </p:nvSpPr>
        <p:spPr>
          <a:xfrm>
            <a:off x="762000" y="3407460"/>
            <a:ext cx="2362200" cy="646331"/>
          </a:xfrm>
          <a:prstGeom prst="rect">
            <a:avLst/>
          </a:prstGeom>
          <a:noFill/>
        </p:spPr>
        <p:txBody>
          <a:bodyPr wrap="square" rtlCol="0">
            <a:spAutoFit/>
          </a:bodyPr>
          <a:lstStyle/>
          <a:p>
            <a:pPr lvl="1"/>
            <a:r>
              <a:rPr lang="en-US" dirty="0" err="1" smtClean="0"/>
              <a:t>RiJe</a:t>
            </a:r>
            <a:r>
              <a:rPr lang="en-US" dirty="0" smtClean="0"/>
              <a:t> cup (thin or nectar thick) </a:t>
            </a:r>
          </a:p>
        </p:txBody>
      </p:sp>
      <p:sp>
        <p:nvSpPr>
          <p:cNvPr id="12" name="TextBox 11"/>
          <p:cNvSpPr txBox="1"/>
          <p:nvPr/>
        </p:nvSpPr>
        <p:spPr>
          <a:xfrm>
            <a:off x="3714750" y="3361294"/>
            <a:ext cx="1828800" cy="369332"/>
          </a:xfrm>
          <a:prstGeom prst="rect">
            <a:avLst/>
          </a:prstGeom>
          <a:noFill/>
        </p:spPr>
        <p:txBody>
          <a:bodyPr wrap="square" rtlCol="0">
            <a:spAutoFit/>
          </a:bodyPr>
          <a:lstStyle/>
          <a:p>
            <a:pPr marL="0" lvl="1"/>
            <a:r>
              <a:rPr lang="en-US" dirty="0" smtClean="0"/>
              <a:t>Maroon Spoon </a:t>
            </a:r>
          </a:p>
        </p:txBody>
      </p:sp>
      <p:sp>
        <p:nvSpPr>
          <p:cNvPr id="13" name="TextBox 12"/>
          <p:cNvSpPr txBox="1"/>
          <p:nvPr/>
        </p:nvSpPr>
        <p:spPr>
          <a:xfrm>
            <a:off x="5420519" y="4734341"/>
            <a:ext cx="1655762" cy="1200329"/>
          </a:xfrm>
          <a:prstGeom prst="rect">
            <a:avLst/>
          </a:prstGeom>
          <a:noFill/>
        </p:spPr>
        <p:txBody>
          <a:bodyPr wrap="square" rtlCol="0">
            <a:spAutoFit/>
          </a:bodyPr>
          <a:lstStyle/>
          <a:p>
            <a:pPr marL="0" lvl="1"/>
            <a:r>
              <a:rPr lang="en-US" dirty="0" smtClean="0"/>
              <a:t>Adaptive straws (thin and nectar thick) </a:t>
            </a:r>
          </a:p>
        </p:txBody>
      </p:sp>
      <p:sp>
        <p:nvSpPr>
          <p:cNvPr id="14" name="TextBox 13"/>
          <p:cNvSpPr txBox="1"/>
          <p:nvPr/>
        </p:nvSpPr>
        <p:spPr>
          <a:xfrm>
            <a:off x="6248400" y="3581518"/>
            <a:ext cx="2057400" cy="646331"/>
          </a:xfrm>
          <a:prstGeom prst="rect">
            <a:avLst/>
          </a:prstGeom>
          <a:noFill/>
        </p:spPr>
        <p:txBody>
          <a:bodyPr wrap="square" rtlCol="0">
            <a:spAutoFit/>
          </a:bodyPr>
          <a:lstStyle/>
          <a:p>
            <a:r>
              <a:rPr lang="en-US" dirty="0" err="1" smtClean="0"/>
              <a:t>Provale</a:t>
            </a:r>
            <a:r>
              <a:rPr lang="en-US" dirty="0" smtClean="0"/>
              <a:t> cup (thin liquids only) </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Early Dementia: Diet Modification </a:t>
            </a:r>
            <a:endParaRPr lang="en-US" dirty="0"/>
          </a:p>
        </p:txBody>
      </p:sp>
      <p:sp>
        <p:nvSpPr>
          <p:cNvPr id="3" name="Content Placeholder 2"/>
          <p:cNvSpPr>
            <a:spLocks noGrp="1"/>
          </p:cNvSpPr>
          <p:nvPr>
            <p:ph idx="1"/>
          </p:nvPr>
        </p:nvSpPr>
        <p:spPr/>
        <p:txBody>
          <a:bodyPr/>
          <a:lstStyle/>
          <a:p>
            <a:endParaRPr lang="en-US" dirty="0" smtClean="0"/>
          </a:p>
          <a:p>
            <a:r>
              <a:rPr lang="en-US" dirty="0" smtClean="0"/>
              <a:t>Explain WHY you recommend a consistency.</a:t>
            </a:r>
          </a:p>
          <a:p>
            <a:r>
              <a:rPr lang="en-US" dirty="0" smtClean="0"/>
              <a:t>Use anatomical diagrams.</a:t>
            </a:r>
          </a:p>
          <a:p>
            <a:r>
              <a:rPr lang="en-US" dirty="0" smtClean="0"/>
              <a:t>Explain why aspiration is not ideal. </a:t>
            </a:r>
          </a:p>
          <a:p>
            <a:r>
              <a:rPr lang="en-US" dirty="0" smtClean="0"/>
              <a:t>Make it clear that the patient has a choice. </a:t>
            </a:r>
          </a:p>
          <a:p>
            <a:r>
              <a:rPr lang="en-US" dirty="0" smtClean="0"/>
              <a:t>Consider patient satisfaction and quality of life.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Dysphagia? </a:t>
            </a:r>
            <a:endParaRPr lang="en-US" dirty="0"/>
          </a:p>
        </p:txBody>
      </p:sp>
      <p:sp>
        <p:nvSpPr>
          <p:cNvPr id="3" name="Content Placeholder 2"/>
          <p:cNvSpPr>
            <a:spLocks noGrp="1"/>
          </p:cNvSpPr>
          <p:nvPr>
            <p:ph idx="1"/>
          </p:nvPr>
        </p:nvSpPr>
        <p:spPr/>
        <p:txBody>
          <a:bodyPr>
            <a:normAutofit/>
          </a:bodyPr>
          <a:lstStyle/>
          <a:p>
            <a:r>
              <a:rPr lang="en-US" dirty="0" smtClean="0"/>
              <a:t>Dysphagia is a disorder of swallowing, involving a disruption of anatomy or physiology in any stage of the swallowing process.  </a:t>
            </a:r>
          </a:p>
          <a:p>
            <a:r>
              <a:rPr lang="en-US" dirty="0" smtClean="0"/>
              <a:t>Oral Prep Phase</a:t>
            </a:r>
          </a:p>
          <a:p>
            <a:r>
              <a:rPr lang="en-US" dirty="0" smtClean="0"/>
              <a:t>Oral Phase </a:t>
            </a:r>
          </a:p>
          <a:p>
            <a:r>
              <a:rPr lang="en-US" dirty="0" smtClean="0"/>
              <a:t>Pharyngeal Phase</a:t>
            </a:r>
          </a:p>
          <a:p>
            <a:r>
              <a:rPr lang="en-US" dirty="0" smtClean="0"/>
              <a:t>Esophageal phase </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Why Modified Diets? </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Thickened liquids flow at a slower pace than thin liquids, giving a person more time to manipulate the bolus, initiate a swallow, and protect the airway. </a:t>
            </a:r>
          </a:p>
          <a:p>
            <a:r>
              <a:rPr lang="en-US" dirty="0" smtClean="0"/>
              <a:t>Diet levels: National Dysphagia Diet (NDD), International Dysphagia Diet Standardization initiative (IDDSI)</a:t>
            </a:r>
          </a:p>
          <a:p>
            <a:r>
              <a:rPr lang="en-US" dirty="0" smtClean="0"/>
              <a:t>For this presentation: we will use puree, mechanical soft, regular, thin, nectar, and honey. </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Diet Modifications: Are They Really Safer? </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err="1" smtClean="0"/>
              <a:t>Logemann</a:t>
            </a:r>
            <a:r>
              <a:rPr lang="en-US" dirty="0" smtClean="0"/>
              <a:t> et al. (2008) Studied the efficacy of thickened liquids and chin tuck in preventing aspiration in patient with dementia and Parkinson’s disease. </a:t>
            </a:r>
          </a:p>
          <a:p>
            <a:r>
              <a:rPr lang="en-US" dirty="0" smtClean="0"/>
              <a:t>Honey thick liquids were more effective </a:t>
            </a:r>
            <a:r>
              <a:rPr lang="en-US" dirty="0"/>
              <a:t>than the chin tuck and nectar thick liquids in </a:t>
            </a:r>
            <a:r>
              <a:rPr lang="en-US" dirty="0" smtClean="0"/>
              <a:t>preventing aspiration; HOWEVER, over 50% of the dementia patients (with or without Parkinson’s) still aspirated with all three interventions. </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Diet Modifications, contd. </a:t>
            </a:r>
            <a:endParaRPr lang="en-US" dirty="0"/>
          </a:p>
        </p:txBody>
      </p:sp>
      <p:sp>
        <p:nvSpPr>
          <p:cNvPr id="3" name="Content Placeholder 2"/>
          <p:cNvSpPr>
            <a:spLocks noGrp="1"/>
          </p:cNvSpPr>
          <p:nvPr>
            <p:ph idx="1"/>
          </p:nvPr>
        </p:nvSpPr>
        <p:spPr/>
        <p:txBody>
          <a:bodyPr/>
          <a:lstStyle/>
          <a:p>
            <a:endParaRPr lang="en-US" dirty="0" smtClean="0"/>
          </a:p>
          <a:p>
            <a:r>
              <a:rPr lang="en-US" dirty="0" smtClean="0"/>
              <a:t>A second study by Robbins, et al. (2008) found that while honey thick led to fewer instances of aspiration, patients who did aspirate honey thick had higher rates of aspiration pneumonia after three months. </a:t>
            </a:r>
          </a:p>
          <a:p>
            <a:endParaRPr lang="en-US" dirty="0" smtClean="0"/>
          </a:p>
          <a:p>
            <a:r>
              <a:rPr lang="en-US" dirty="0" smtClean="0"/>
              <a:t>Patients prescribed thickened liquids also had higher rates of dehydration, UTI, and fever. </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Diet Modifications, contd. </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Sharpe, Ward, </a:t>
            </a:r>
            <a:r>
              <a:rPr lang="en-US" dirty="0" err="1" smtClean="0"/>
              <a:t>Cichero</a:t>
            </a:r>
            <a:r>
              <a:rPr lang="en-US" dirty="0" smtClean="0"/>
              <a:t>, </a:t>
            </a:r>
            <a:r>
              <a:rPr lang="en-US" dirty="0" err="1" smtClean="0"/>
              <a:t>Sopade</a:t>
            </a:r>
            <a:r>
              <a:rPr lang="en-US" dirty="0" smtClean="0"/>
              <a:t>, and Halley (2007) found that thickened liquids do not affect the bioavailability of water. </a:t>
            </a:r>
          </a:p>
          <a:p>
            <a:r>
              <a:rPr lang="en-US" dirty="0" smtClean="0"/>
              <a:t>Thickened liquids do affect the bioavailability of medication (</a:t>
            </a:r>
            <a:r>
              <a:rPr lang="en-US" dirty="0" err="1" smtClean="0"/>
              <a:t>Cichero</a:t>
            </a:r>
            <a:r>
              <a:rPr lang="en-US" dirty="0" smtClean="0"/>
              <a:t>, 2013). </a:t>
            </a:r>
          </a:p>
          <a:p>
            <a:r>
              <a:rPr lang="en-US" dirty="0" smtClean="0"/>
              <a:t>Thickened liquids often leave residue, which a person can aspirate later. </a:t>
            </a:r>
          </a:p>
          <a:p>
            <a:r>
              <a:rPr lang="en-US" dirty="0" smtClean="0"/>
              <a:t>Aspirating thickened liquids means introducing thickening agents to the lungs.  </a:t>
            </a: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Considerations for Thickened Liquids</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What does the FEES/MBSS say? </a:t>
            </a:r>
          </a:p>
          <a:p>
            <a:r>
              <a:rPr lang="en-US" dirty="0" smtClean="0"/>
              <a:t>Garcia, Chambers, and </a:t>
            </a:r>
            <a:r>
              <a:rPr lang="en-US" dirty="0" err="1" smtClean="0"/>
              <a:t>Molander</a:t>
            </a:r>
            <a:r>
              <a:rPr lang="en-US" dirty="0" smtClean="0"/>
              <a:t> (2005) proposed that thickened liquids are indicated for patients with:</a:t>
            </a:r>
          </a:p>
          <a:p>
            <a:pPr lvl="1"/>
            <a:r>
              <a:rPr lang="en-US" dirty="0" smtClean="0"/>
              <a:t>Reduced oral control of the bolus</a:t>
            </a:r>
          </a:p>
          <a:p>
            <a:pPr lvl="1"/>
            <a:r>
              <a:rPr lang="en-US" dirty="0" smtClean="0"/>
              <a:t>Delayed initiation or slow timing of the pharyngeal phase</a:t>
            </a:r>
          </a:p>
          <a:p>
            <a:pPr lvl="1"/>
            <a:r>
              <a:rPr lang="en-US" dirty="0" smtClean="0"/>
              <a:t>Reduced airway protection during the swallow (MBSS)</a:t>
            </a:r>
          </a:p>
          <a:p>
            <a:pPr lvl="1"/>
            <a:r>
              <a:rPr lang="en-US" dirty="0" smtClean="0"/>
              <a:t>Sensory or cognitive deficits interfering with bolus preparation</a:t>
            </a: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Considerations for Thickened Liquids</a:t>
            </a:r>
            <a:endParaRPr lang="en-US" dirty="0"/>
          </a:p>
        </p:txBody>
      </p:sp>
      <p:sp>
        <p:nvSpPr>
          <p:cNvPr id="3" name="Content Placeholder 2"/>
          <p:cNvSpPr>
            <a:spLocks noGrp="1"/>
          </p:cNvSpPr>
          <p:nvPr>
            <p:ph idx="1"/>
          </p:nvPr>
        </p:nvSpPr>
        <p:spPr/>
        <p:txBody>
          <a:bodyPr/>
          <a:lstStyle/>
          <a:p>
            <a:endParaRPr lang="en-US" dirty="0" smtClean="0"/>
          </a:p>
          <a:p>
            <a:r>
              <a:rPr lang="en-US" dirty="0" smtClean="0"/>
              <a:t>What is the patient’s cognitive status? </a:t>
            </a:r>
          </a:p>
          <a:p>
            <a:r>
              <a:rPr lang="en-US" dirty="0" smtClean="0"/>
              <a:t>Risk/benefit analysis?  </a:t>
            </a:r>
          </a:p>
          <a:p>
            <a:r>
              <a:rPr lang="en-US" dirty="0" smtClean="0"/>
              <a:t>Increased effort is needed to swallow thickened liquids. </a:t>
            </a:r>
          </a:p>
          <a:p>
            <a:r>
              <a:rPr lang="en-US" dirty="0" smtClean="0"/>
              <a:t>Goal: promote optimal nutrition and hydration at the current level of care. </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Dysphagia Management: Moderate Dementia </a:t>
            </a:r>
            <a:endParaRPr lang="en-US" dirty="0"/>
          </a:p>
        </p:txBody>
      </p:sp>
      <p:sp>
        <p:nvSpPr>
          <p:cNvPr id="3" name="Content Placeholder 2"/>
          <p:cNvSpPr>
            <a:spLocks noGrp="1"/>
          </p:cNvSpPr>
          <p:nvPr>
            <p:ph idx="1"/>
          </p:nvPr>
        </p:nvSpPr>
        <p:spPr/>
        <p:txBody>
          <a:bodyPr/>
          <a:lstStyle/>
          <a:p>
            <a:endParaRPr lang="en-US" dirty="0" smtClean="0"/>
          </a:p>
          <a:p>
            <a:r>
              <a:rPr lang="en-US" dirty="0" smtClean="0"/>
              <a:t>Short attention span</a:t>
            </a:r>
          </a:p>
          <a:p>
            <a:r>
              <a:rPr lang="en-US" dirty="0" smtClean="0"/>
              <a:t>Patients need assistance setting up trays and adaptive equipment.</a:t>
            </a:r>
          </a:p>
          <a:p>
            <a:r>
              <a:rPr lang="en-US" dirty="0" smtClean="0"/>
              <a:t>Patients can complete exercises and postural techniques with increased cuing. </a:t>
            </a:r>
          </a:p>
          <a:p>
            <a:endParaRPr lang="en-US" dirty="0" smtClean="0"/>
          </a:p>
          <a:p>
            <a:pPr>
              <a:buNone/>
            </a:pPr>
            <a:endParaRPr lang="en-US" dirty="0" smtClean="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Moderate Dementia: Techniques to Enhance Oral Sensation</a:t>
            </a:r>
            <a:endParaRPr lang="en-US" dirty="0"/>
          </a:p>
        </p:txBody>
      </p:sp>
      <p:sp>
        <p:nvSpPr>
          <p:cNvPr id="3" name="Content Placeholder 2"/>
          <p:cNvSpPr>
            <a:spLocks noGrp="1"/>
          </p:cNvSpPr>
          <p:nvPr>
            <p:ph idx="1"/>
          </p:nvPr>
        </p:nvSpPr>
        <p:spPr>
          <a:xfrm>
            <a:off x="457200" y="1600200"/>
            <a:ext cx="8229600" cy="4876800"/>
          </a:xfrm>
        </p:spPr>
        <p:txBody>
          <a:bodyPr>
            <a:normAutofit lnSpcReduction="10000"/>
          </a:bodyPr>
          <a:lstStyle/>
          <a:p>
            <a:endParaRPr lang="en-US" dirty="0" smtClean="0"/>
          </a:p>
          <a:p>
            <a:r>
              <a:rPr lang="en-US" dirty="0" smtClean="0"/>
              <a:t>Sour bolus</a:t>
            </a:r>
          </a:p>
          <a:p>
            <a:pPr lvl="1"/>
            <a:r>
              <a:rPr lang="en-US" dirty="0" smtClean="0"/>
              <a:t>Increased peripheral stimulation of CN V </a:t>
            </a:r>
          </a:p>
          <a:p>
            <a:pPr lvl="1"/>
            <a:r>
              <a:rPr lang="en-US" dirty="0" smtClean="0"/>
              <a:t>Improved oral phase, reduced pharyngeal swallow delay, and reduced frequency of aspiration (Corbin-Lewis et al., 2005; </a:t>
            </a:r>
            <a:r>
              <a:rPr lang="en-US" dirty="0" err="1" smtClean="0"/>
              <a:t>Logemann</a:t>
            </a:r>
            <a:r>
              <a:rPr lang="en-US" dirty="0" smtClean="0"/>
              <a:t> et al., 1995). </a:t>
            </a:r>
          </a:p>
          <a:p>
            <a:pPr lvl="1"/>
            <a:r>
              <a:rPr lang="en-US" dirty="0" smtClean="0"/>
              <a:t>Sour and salty tastes increased tongue pressures against roof of mouth compared to milder tastes (Pelletier and </a:t>
            </a:r>
            <a:r>
              <a:rPr lang="en-US" dirty="0" err="1" smtClean="0"/>
              <a:t>Dhanaraj</a:t>
            </a:r>
            <a:r>
              <a:rPr lang="en-US" dirty="0" smtClean="0"/>
              <a:t>, 2006).</a:t>
            </a:r>
          </a:p>
          <a:p>
            <a:pPr lvl="1"/>
            <a:r>
              <a:rPr lang="en-US" dirty="0" smtClean="0"/>
              <a:t>Compared to other tastes, a cold, sour bolus significantly shortened pharyngeal transit time in middle aged and elderly patients (Cola et al., 2010). </a:t>
            </a: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Moderate Dementia: Techniques to Enhance Oral Sensation</a:t>
            </a:r>
            <a:endParaRPr lang="en-US" dirty="0"/>
          </a:p>
        </p:txBody>
      </p:sp>
      <p:sp>
        <p:nvSpPr>
          <p:cNvPr id="3" name="Content Placeholder 2"/>
          <p:cNvSpPr>
            <a:spLocks noGrp="1"/>
          </p:cNvSpPr>
          <p:nvPr>
            <p:ph idx="1"/>
          </p:nvPr>
        </p:nvSpPr>
        <p:spPr/>
        <p:txBody>
          <a:bodyPr>
            <a:normAutofit fontScale="92500"/>
          </a:bodyPr>
          <a:lstStyle/>
          <a:p>
            <a:endParaRPr lang="en-US" dirty="0" smtClean="0"/>
          </a:p>
          <a:p>
            <a:r>
              <a:rPr lang="en-US" dirty="0" smtClean="0"/>
              <a:t>Thermal tactile stimulation (TTS) </a:t>
            </a:r>
          </a:p>
          <a:p>
            <a:pPr lvl="1"/>
            <a:r>
              <a:rPr lang="en-US" dirty="0" smtClean="0"/>
              <a:t>Stimulating the </a:t>
            </a:r>
            <a:r>
              <a:rPr lang="en-US" dirty="0" err="1" smtClean="0"/>
              <a:t>faucial</a:t>
            </a:r>
            <a:r>
              <a:rPr lang="en-US" dirty="0" smtClean="0"/>
              <a:t> pillars with a cold object increases </a:t>
            </a:r>
            <a:r>
              <a:rPr lang="en-US" dirty="0" err="1" smtClean="0"/>
              <a:t>bicortical</a:t>
            </a:r>
            <a:r>
              <a:rPr lang="en-US" dirty="0" smtClean="0"/>
              <a:t> activation to improve oral and pharyngeal phases of swallowing (</a:t>
            </a:r>
            <a:r>
              <a:rPr lang="en-US" dirty="0" err="1" smtClean="0"/>
              <a:t>Teismann</a:t>
            </a:r>
            <a:r>
              <a:rPr lang="en-US" dirty="0" smtClean="0"/>
              <a:t> et al., 2009).</a:t>
            </a:r>
          </a:p>
          <a:p>
            <a:pPr lvl="1"/>
            <a:r>
              <a:rPr lang="en-US" dirty="0" smtClean="0"/>
              <a:t>TTS significantly reduced pharyngeal transit time and pharyngeal delay with fluids and puree paste (Regan et al., 2010).</a:t>
            </a:r>
          </a:p>
          <a:p>
            <a:r>
              <a:rPr lang="en-US" dirty="0" smtClean="0"/>
              <a:t>Also used to promote bolus awareness</a:t>
            </a:r>
          </a:p>
          <a:p>
            <a:r>
              <a:rPr lang="en-US" dirty="0" smtClean="0"/>
              <a:t>CAVEAT: Long term effects have not been reported; research has mixed results; some patients gag</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Moderate Dementia: Swallowing Maneuvers and Other Strategies </a:t>
            </a:r>
            <a:endParaRPr lang="en-US" dirty="0"/>
          </a:p>
        </p:txBody>
      </p:sp>
      <p:sp>
        <p:nvSpPr>
          <p:cNvPr id="3" name="Content Placeholder 2"/>
          <p:cNvSpPr>
            <a:spLocks noGrp="1"/>
          </p:cNvSpPr>
          <p:nvPr>
            <p:ph idx="1"/>
          </p:nvPr>
        </p:nvSpPr>
        <p:spPr/>
        <p:txBody>
          <a:bodyPr/>
          <a:lstStyle/>
          <a:p>
            <a:endParaRPr lang="en-US" dirty="0" smtClean="0"/>
          </a:p>
          <a:p>
            <a:r>
              <a:rPr lang="en-US" dirty="0" smtClean="0"/>
              <a:t>Patients cannot do </a:t>
            </a:r>
            <a:r>
              <a:rPr lang="en-US" dirty="0" err="1" smtClean="0"/>
              <a:t>supraglottic</a:t>
            </a:r>
            <a:r>
              <a:rPr lang="en-US" dirty="0" smtClean="0"/>
              <a:t> swallow, etc. if they cannot follow multi-step directions. </a:t>
            </a:r>
          </a:p>
          <a:p>
            <a:endParaRPr lang="en-US" dirty="0" smtClean="0"/>
          </a:p>
          <a:p>
            <a:r>
              <a:rPr lang="en-US" dirty="0" smtClean="0"/>
              <a:t>Patients may benefit from adaptive equipment but require cues to use it correctly.</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Dementia? </a:t>
            </a:r>
            <a:endParaRPr lang="en-US" dirty="0"/>
          </a:p>
        </p:txBody>
      </p:sp>
      <p:sp>
        <p:nvSpPr>
          <p:cNvPr id="3" name="Content Placeholder 2"/>
          <p:cNvSpPr>
            <a:spLocks noGrp="1"/>
          </p:cNvSpPr>
          <p:nvPr>
            <p:ph idx="1"/>
          </p:nvPr>
        </p:nvSpPr>
        <p:spPr/>
        <p:txBody>
          <a:bodyPr>
            <a:normAutofit/>
          </a:bodyPr>
          <a:lstStyle/>
          <a:p>
            <a:r>
              <a:rPr lang="en-US" dirty="0" smtClean="0"/>
              <a:t>Dementia is a gradual loss of cognitive function. </a:t>
            </a:r>
          </a:p>
          <a:p>
            <a:pPr lvl="1"/>
            <a:r>
              <a:rPr lang="en-US" dirty="0" smtClean="0"/>
              <a:t>Loss of social, emotional, self-care, and motor skills</a:t>
            </a:r>
          </a:p>
          <a:p>
            <a:pPr lvl="1"/>
            <a:r>
              <a:rPr lang="en-US" dirty="0" smtClean="0"/>
              <a:t>Many etiologies, few of which are reversible</a:t>
            </a:r>
          </a:p>
          <a:p>
            <a:pPr lvl="1"/>
            <a:r>
              <a:rPr lang="en-US" dirty="0" smtClean="0"/>
              <a:t>Diagnostic process is complex and completed by a team of physicians: neuropsychology exam, brain imaging, blood testing and metabolic testing </a:t>
            </a:r>
          </a:p>
          <a:p>
            <a:pPr lvl="1"/>
            <a:endParaRPr lang="en-US" dirty="0" smtClean="0"/>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Moderate Dementia: Diet Modifications</a:t>
            </a:r>
            <a:endParaRPr lang="en-US" dirty="0"/>
          </a:p>
        </p:txBody>
      </p:sp>
      <p:sp>
        <p:nvSpPr>
          <p:cNvPr id="3" name="Content Placeholder 2"/>
          <p:cNvSpPr>
            <a:spLocks noGrp="1"/>
          </p:cNvSpPr>
          <p:nvPr>
            <p:ph idx="1"/>
          </p:nvPr>
        </p:nvSpPr>
        <p:spPr/>
        <p:txBody>
          <a:bodyPr/>
          <a:lstStyle/>
          <a:p>
            <a:endParaRPr lang="en-US" dirty="0" smtClean="0"/>
          </a:p>
          <a:p>
            <a:r>
              <a:rPr lang="en-US" dirty="0" smtClean="0"/>
              <a:t>Patient education will need to be repeated several times. </a:t>
            </a:r>
          </a:p>
          <a:p>
            <a:endParaRPr lang="en-US" dirty="0" smtClean="0"/>
          </a:p>
          <a:p>
            <a:r>
              <a:rPr lang="en-US" dirty="0" smtClean="0"/>
              <a:t>Patients at this stage may not voice dissatisfaction with diets, but they will show you! </a:t>
            </a:r>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Dysphagia Management: Severe Dementia</a:t>
            </a:r>
            <a:endParaRPr lang="en-US" dirty="0"/>
          </a:p>
        </p:txBody>
      </p:sp>
      <p:sp>
        <p:nvSpPr>
          <p:cNvPr id="3" name="Content Placeholder 2"/>
          <p:cNvSpPr>
            <a:spLocks noGrp="1"/>
          </p:cNvSpPr>
          <p:nvPr>
            <p:ph idx="1"/>
          </p:nvPr>
        </p:nvSpPr>
        <p:spPr/>
        <p:txBody>
          <a:bodyPr/>
          <a:lstStyle/>
          <a:p>
            <a:endParaRPr lang="en-US" dirty="0" smtClean="0"/>
          </a:p>
          <a:p>
            <a:r>
              <a:rPr lang="en-US" dirty="0" smtClean="0"/>
              <a:t>Patients will only respond to tactile cues, if at all.</a:t>
            </a:r>
          </a:p>
          <a:p>
            <a:endParaRPr lang="en-US" dirty="0" smtClean="0"/>
          </a:p>
          <a:p>
            <a:r>
              <a:rPr lang="en-US" dirty="0" smtClean="0"/>
              <a:t>Caregiver education is the bulk of your job. </a:t>
            </a:r>
          </a:p>
          <a:p>
            <a:endParaRPr lang="en-US" dirty="0" smtClean="0"/>
          </a:p>
          <a:p>
            <a:r>
              <a:rPr lang="en-US" dirty="0" smtClean="0"/>
              <a:t>Patients at this stage will not benefit from an exercise program, as they cannot follow directions.  </a:t>
            </a: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Severe Dementia: Postural Techniques</a:t>
            </a:r>
            <a:endParaRPr lang="en-US" dirty="0"/>
          </a:p>
        </p:txBody>
      </p:sp>
      <p:sp>
        <p:nvSpPr>
          <p:cNvPr id="3" name="Content Placeholder 2"/>
          <p:cNvSpPr>
            <a:spLocks noGrp="1"/>
          </p:cNvSpPr>
          <p:nvPr>
            <p:ph idx="1"/>
          </p:nvPr>
        </p:nvSpPr>
        <p:spPr/>
        <p:txBody>
          <a:bodyPr/>
          <a:lstStyle/>
          <a:p>
            <a:endParaRPr lang="en-US" dirty="0" smtClean="0"/>
          </a:p>
          <a:p>
            <a:r>
              <a:rPr lang="en-US" dirty="0" smtClean="0"/>
              <a:t>Ensure that positioning is adequate for oral intake. </a:t>
            </a:r>
          </a:p>
          <a:p>
            <a:endParaRPr lang="en-US" dirty="0" smtClean="0"/>
          </a:p>
          <a:p>
            <a:r>
              <a:rPr lang="en-US" dirty="0" smtClean="0"/>
              <a:t>Consult OT for positioning if adaptive equipment is needed. </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Severe Dementia: Techniques to Enhance Oral Sensation</a:t>
            </a:r>
            <a:endParaRPr lang="en-US" dirty="0"/>
          </a:p>
        </p:txBody>
      </p:sp>
      <p:sp>
        <p:nvSpPr>
          <p:cNvPr id="3" name="Content Placeholder 2"/>
          <p:cNvSpPr>
            <a:spLocks noGrp="1"/>
          </p:cNvSpPr>
          <p:nvPr>
            <p:ph idx="1"/>
          </p:nvPr>
        </p:nvSpPr>
        <p:spPr/>
        <p:txBody>
          <a:bodyPr>
            <a:normAutofit/>
          </a:bodyPr>
          <a:lstStyle/>
          <a:p>
            <a:r>
              <a:rPr lang="en-US" dirty="0" smtClean="0"/>
              <a:t>Provide tactile stimulation to lips and tongue to encourage bolus acceptance. </a:t>
            </a:r>
          </a:p>
          <a:p>
            <a:r>
              <a:rPr lang="en-US" dirty="0" smtClean="0"/>
              <a:t>Try sour bolus or temperature changes to elicit a swallow response. </a:t>
            </a:r>
          </a:p>
          <a:p>
            <a:r>
              <a:rPr lang="en-US" dirty="0" smtClean="0"/>
              <a:t>Use a Maroon Spoon if the patient will not open his mouth sufficiently. </a:t>
            </a:r>
          </a:p>
          <a:p>
            <a:r>
              <a:rPr lang="en-US" dirty="0" smtClean="0"/>
              <a:t>Sprinkle sugar on foods to increase intake. </a:t>
            </a:r>
          </a:p>
          <a:p>
            <a:r>
              <a:rPr lang="en-US" dirty="0" smtClean="0"/>
              <a:t>Consult nursing staff and dietician for supplements if weight loss persists. </a:t>
            </a: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Severe Dementia: Other Compensatory Strategies</a:t>
            </a:r>
            <a:endParaRPr lang="en-US" dirty="0"/>
          </a:p>
        </p:txBody>
      </p:sp>
      <p:sp>
        <p:nvSpPr>
          <p:cNvPr id="3" name="Content Placeholder 2"/>
          <p:cNvSpPr>
            <a:spLocks noGrp="1"/>
          </p:cNvSpPr>
          <p:nvPr>
            <p:ph idx="1"/>
          </p:nvPr>
        </p:nvSpPr>
        <p:spPr/>
        <p:txBody>
          <a:bodyPr/>
          <a:lstStyle/>
          <a:p>
            <a:endParaRPr lang="en-US" dirty="0" smtClean="0"/>
          </a:p>
          <a:p>
            <a:r>
              <a:rPr lang="en-US" dirty="0" smtClean="0"/>
              <a:t>Teach caregivers:</a:t>
            </a:r>
          </a:p>
          <a:p>
            <a:pPr lvl="1"/>
            <a:r>
              <a:rPr lang="en-US" dirty="0" smtClean="0"/>
              <a:t>Cyclic ingestion</a:t>
            </a:r>
          </a:p>
          <a:p>
            <a:pPr lvl="1"/>
            <a:r>
              <a:rPr lang="en-US" dirty="0" smtClean="0"/>
              <a:t>How to use adaptive equipment</a:t>
            </a:r>
          </a:p>
          <a:p>
            <a:pPr lvl="1"/>
            <a:r>
              <a:rPr lang="en-US" dirty="0" smtClean="0"/>
              <a:t>How to alter bolus sizes</a:t>
            </a:r>
          </a:p>
          <a:p>
            <a:pPr lvl="1"/>
            <a:r>
              <a:rPr lang="en-US" dirty="0" smtClean="0"/>
              <a:t>How to create positive dining routines</a:t>
            </a:r>
          </a:p>
          <a:p>
            <a:pPr lvl="1"/>
            <a:r>
              <a:rPr lang="en-US" dirty="0" smtClean="0"/>
              <a:t>How to provide consistent cues and redirections</a:t>
            </a:r>
          </a:p>
          <a:p>
            <a:pPr lvl="1">
              <a:buNone/>
            </a:pPr>
            <a:endParaRPr lang="en-US" dirty="0" smtClean="0"/>
          </a:p>
          <a:p>
            <a:pPr lvl="1"/>
            <a:endParaRPr lang="en-US" dirty="0" smtClean="0"/>
          </a:p>
          <a:p>
            <a:pPr lvl="1">
              <a:buNone/>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Severe Dementia: Diet Modification</a:t>
            </a:r>
            <a:endParaRPr lang="en-US" dirty="0"/>
          </a:p>
        </p:txBody>
      </p:sp>
      <p:sp>
        <p:nvSpPr>
          <p:cNvPr id="3" name="Content Placeholder 2"/>
          <p:cNvSpPr>
            <a:spLocks noGrp="1"/>
          </p:cNvSpPr>
          <p:nvPr>
            <p:ph idx="1"/>
          </p:nvPr>
        </p:nvSpPr>
        <p:spPr/>
        <p:txBody>
          <a:bodyPr/>
          <a:lstStyle/>
          <a:p>
            <a:endParaRPr lang="en-US" dirty="0" smtClean="0"/>
          </a:p>
          <a:p>
            <a:r>
              <a:rPr lang="en-US" dirty="0" smtClean="0"/>
              <a:t>May be necessary if the patient cannot use strategies to facilitate consumption of a higher level. </a:t>
            </a:r>
          </a:p>
          <a:p>
            <a:endParaRPr lang="en-US" dirty="0" smtClean="0"/>
          </a:p>
          <a:p>
            <a:r>
              <a:rPr lang="en-US" dirty="0" smtClean="0"/>
              <a:t>Diet changes are fine, as long as the patient is amenable to the diet and is receiving adequate nutrition and hydration. </a:t>
            </a:r>
          </a:p>
          <a:p>
            <a:pPr>
              <a:buNone/>
            </a:pP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Severe Dementia: Diet Modification</a:t>
            </a:r>
            <a:endParaRPr lang="en-US" dirty="0"/>
          </a:p>
        </p:txBody>
      </p:sp>
      <p:sp>
        <p:nvSpPr>
          <p:cNvPr id="3" name="Content Placeholder 2"/>
          <p:cNvSpPr>
            <a:spLocks noGrp="1"/>
          </p:cNvSpPr>
          <p:nvPr>
            <p:ph idx="1"/>
          </p:nvPr>
        </p:nvSpPr>
        <p:spPr/>
        <p:txBody>
          <a:bodyPr/>
          <a:lstStyle/>
          <a:p>
            <a:endParaRPr lang="en-US" dirty="0" smtClean="0"/>
          </a:p>
          <a:p>
            <a:r>
              <a:rPr lang="en-US" dirty="0" smtClean="0"/>
              <a:t>If a person refuses the modified diet, explain to the responsible party (RP) again what the swallow impairments are and why you recommend a modified diet. </a:t>
            </a:r>
          </a:p>
          <a:p>
            <a:endParaRPr lang="en-US" dirty="0" smtClean="0"/>
          </a:p>
          <a:p>
            <a:r>
              <a:rPr lang="en-US" dirty="0" smtClean="0"/>
              <a:t>After receiving thorough education and awareness of all options, it is ultimately the patient/RP’s choice how to proceed. </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Dysphagia Management: Family Education</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Explain ALL options. </a:t>
            </a:r>
          </a:p>
          <a:p>
            <a:r>
              <a:rPr lang="en-US" dirty="0" smtClean="0"/>
              <a:t>Do not change diets with no explanation. </a:t>
            </a:r>
          </a:p>
          <a:p>
            <a:r>
              <a:rPr lang="en-US" dirty="0" smtClean="0"/>
              <a:t>Explain imaging results with anatomical diagrams and use patient-friendly language. </a:t>
            </a:r>
          </a:p>
          <a:p>
            <a:r>
              <a:rPr lang="en-US" dirty="0" smtClean="0"/>
              <a:t>Do not imply that the patient will aspirate and die if they do not drink thickened liquids. </a:t>
            </a:r>
          </a:p>
          <a:p>
            <a:r>
              <a:rPr lang="en-US" dirty="0" smtClean="0"/>
              <a:t>Document EVERYTHING. </a:t>
            </a:r>
          </a:p>
          <a:p>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fontScale="90000"/>
          </a:bodyPr>
          <a:lstStyle/>
          <a:p>
            <a:r>
              <a:rPr lang="en-US" dirty="0" smtClean="0"/>
              <a:t>Dysphagia Management: Discharge </a:t>
            </a:r>
            <a:endParaRPr lang="en-US" dirty="0"/>
          </a:p>
        </p:txBody>
      </p:sp>
      <p:sp>
        <p:nvSpPr>
          <p:cNvPr id="3" name="Content Placeholder 2"/>
          <p:cNvSpPr>
            <a:spLocks noGrp="1"/>
          </p:cNvSpPr>
          <p:nvPr>
            <p:ph idx="1"/>
          </p:nvPr>
        </p:nvSpPr>
        <p:spPr/>
        <p:txBody>
          <a:bodyPr>
            <a:normAutofit lnSpcReduction="10000"/>
          </a:bodyPr>
          <a:lstStyle/>
          <a:p>
            <a:endParaRPr lang="en-US" dirty="0" smtClean="0"/>
          </a:p>
          <a:p>
            <a:r>
              <a:rPr lang="en-US" dirty="0" smtClean="0"/>
              <a:t>Provide written instructions for exercises. </a:t>
            </a:r>
          </a:p>
          <a:p>
            <a:r>
              <a:rPr lang="en-US" dirty="0" smtClean="0"/>
              <a:t>Develop a restorative plan to maintain functional gains. </a:t>
            </a:r>
          </a:p>
          <a:p>
            <a:r>
              <a:rPr lang="en-US" dirty="0" smtClean="0"/>
              <a:t>Complete staff training:</a:t>
            </a:r>
          </a:p>
          <a:p>
            <a:pPr lvl="1"/>
            <a:r>
              <a:rPr lang="en-US" dirty="0" smtClean="0"/>
              <a:t>Impromptu In-service</a:t>
            </a:r>
          </a:p>
          <a:p>
            <a:pPr lvl="1"/>
            <a:r>
              <a:rPr lang="en-US" dirty="0" smtClean="0"/>
              <a:t>High staff turnover=ongoing education</a:t>
            </a:r>
          </a:p>
          <a:p>
            <a:pPr lvl="1"/>
            <a:r>
              <a:rPr lang="en-US" dirty="0" smtClean="0"/>
              <a:t>Make it fun!</a:t>
            </a:r>
          </a:p>
          <a:p>
            <a:r>
              <a:rPr lang="en-US" dirty="0" smtClean="0"/>
              <a:t>Discharge after everyone has been educated and all documentation is signed. </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Waiver Your Diet Noncompliance Goodbye</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When you make diet recommendations, it is a recommendation. It is NOT the law. </a:t>
            </a:r>
          </a:p>
          <a:p>
            <a:r>
              <a:rPr lang="en-US" dirty="0" smtClean="0"/>
              <a:t>Do not “railroad” patients into making a decision. </a:t>
            </a:r>
          </a:p>
          <a:p>
            <a:r>
              <a:rPr lang="en-US" dirty="0" smtClean="0"/>
              <a:t>Is compliance really a thing?  </a:t>
            </a:r>
          </a:p>
          <a:p>
            <a:r>
              <a:rPr lang="en-US" dirty="0" smtClean="0"/>
              <a:t>Waivers may not hold up in court, because the patient does not have equal rights when presented with a waiver (Horner, 2016). </a:t>
            </a:r>
          </a:p>
          <a:p>
            <a:endParaRPr lang="en-US" dirty="0" smtClean="0"/>
          </a:p>
          <a:p>
            <a:endParaRPr lang="en-US"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143000"/>
          </a:xfrm>
        </p:spPr>
        <p:txBody>
          <a:bodyPr>
            <a:normAutofit fontScale="90000"/>
          </a:bodyPr>
          <a:lstStyle/>
          <a:p>
            <a:r>
              <a:rPr lang="en-US" dirty="0" smtClean="0"/>
              <a:t>Dysphagia in the Dementia Population</a:t>
            </a:r>
            <a:endParaRPr lang="en-US" dirty="0"/>
          </a:p>
        </p:txBody>
      </p:sp>
      <p:sp>
        <p:nvSpPr>
          <p:cNvPr id="3" name="Content Placeholder 2"/>
          <p:cNvSpPr>
            <a:spLocks noGrp="1"/>
          </p:cNvSpPr>
          <p:nvPr>
            <p:ph idx="1"/>
          </p:nvPr>
        </p:nvSpPr>
        <p:spPr>
          <a:xfrm>
            <a:off x="457200" y="2667000"/>
            <a:ext cx="8229600" cy="4389120"/>
          </a:xfrm>
        </p:spPr>
        <p:txBody>
          <a:bodyPr/>
          <a:lstStyle/>
          <a:p>
            <a:r>
              <a:rPr lang="en-US" dirty="0" smtClean="0"/>
              <a:t>In the general population, approximately 15% of adults over 60 are affected by dysphagia (</a:t>
            </a:r>
            <a:r>
              <a:rPr lang="en-US" dirty="0" err="1" smtClean="0"/>
              <a:t>Barczi</a:t>
            </a:r>
            <a:r>
              <a:rPr lang="en-US" dirty="0" smtClean="0"/>
              <a:t>, Sullivan, &amp; Robbins, 2000). </a:t>
            </a:r>
          </a:p>
          <a:p>
            <a:r>
              <a:rPr lang="en-US" dirty="0" smtClean="0"/>
              <a:t>In persons with a dementia diagnosis, the </a:t>
            </a:r>
            <a:r>
              <a:rPr lang="en-US" dirty="0" err="1" smtClean="0"/>
              <a:t>prevalance</a:t>
            </a:r>
            <a:r>
              <a:rPr lang="en-US" dirty="0" smtClean="0"/>
              <a:t> of dysphagia is as high as 57% (</a:t>
            </a:r>
            <a:r>
              <a:rPr lang="en-US" dirty="0" err="1" smtClean="0"/>
              <a:t>Alagiakrishnan</a:t>
            </a:r>
            <a:r>
              <a:rPr lang="en-US" dirty="0" smtClean="0"/>
              <a:t>, </a:t>
            </a:r>
            <a:r>
              <a:rPr lang="en-US" dirty="0" err="1" smtClean="0"/>
              <a:t>Bhanji</a:t>
            </a:r>
            <a:r>
              <a:rPr lang="en-US" dirty="0" smtClean="0"/>
              <a:t>, &amp; </a:t>
            </a:r>
            <a:r>
              <a:rPr lang="en-US" dirty="0" err="1" smtClean="0"/>
              <a:t>Kurian</a:t>
            </a:r>
            <a:r>
              <a:rPr lang="en-US" dirty="0" smtClean="0"/>
              <a:t>, 2013). </a:t>
            </a:r>
          </a:p>
          <a:p>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 OF LIFE</a:t>
            </a:r>
            <a:endParaRPr lang="en-US" dirty="0"/>
          </a:p>
        </p:txBody>
      </p:sp>
      <p:sp>
        <p:nvSpPr>
          <p:cNvPr id="3" name="Content Placeholder 2"/>
          <p:cNvSpPr>
            <a:spLocks noGrp="1"/>
          </p:cNvSpPr>
          <p:nvPr>
            <p:ph idx="1"/>
          </p:nvPr>
        </p:nvSpPr>
        <p:spPr/>
        <p:txBody>
          <a:bodyPr/>
          <a:lstStyle/>
          <a:p>
            <a:endParaRPr lang="en-US" dirty="0" smtClean="0"/>
          </a:p>
          <a:p>
            <a:r>
              <a:rPr lang="en-US" dirty="0" smtClean="0">
                <a:solidFill>
                  <a:srgbClr val="000000"/>
                </a:solidFill>
              </a:rPr>
              <a:t>Patients’</a:t>
            </a:r>
            <a:r>
              <a:rPr lang="en-US" dirty="0" smtClean="0">
                <a:solidFill>
                  <a:srgbClr val="FF0000"/>
                </a:solidFill>
              </a:rPr>
              <a:t> </a:t>
            </a:r>
            <a:r>
              <a:rPr lang="en-US" dirty="0" smtClean="0"/>
              <a:t>level of satisfaction with a diet will directly influence </a:t>
            </a:r>
            <a:r>
              <a:rPr lang="en-US" dirty="0" smtClean="0">
                <a:solidFill>
                  <a:srgbClr val="000000"/>
                </a:solidFill>
              </a:rPr>
              <a:t>their</a:t>
            </a:r>
            <a:r>
              <a:rPr lang="en-US" dirty="0" smtClean="0"/>
              <a:t> level of compliance (</a:t>
            </a:r>
            <a:r>
              <a:rPr lang="en-US" dirty="0" err="1" smtClean="0"/>
              <a:t>Colodny</a:t>
            </a:r>
            <a:r>
              <a:rPr lang="en-US" dirty="0" smtClean="0"/>
              <a:t>, 2005). </a:t>
            </a:r>
          </a:p>
          <a:p>
            <a:endParaRPr lang="en-US" dirty="0" smtClean="0"/>
          </a:p>
          <a:p>
            <a:r>
              <a:rPr lang="en-US" dirty="0" smtClean="0"/>
              <a:t>Patients with Parkinson’s disease stated that they would rather risk aspiration pneumonia than to drink thickened liquids (</a:t>
            </a:r>
            <a:r>
              <a:rPr lang="en-US" dirty="0" err="1" smtClean="0"/>
              <a:t>Logemann</a:t>
            </a:r>
            <a:r>
              <a:rPr lang="en-US" dirty="0" smtClean="0"/>
              <a:t>, 2008).</a:t>
            </a:r>
          </a:p>
          <a:p>
            <a:endParaRPr lang="en-US" dirty="0" smtClean="0"/>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 OF LIFE, contd. </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In a skilled nursing facility, patients are going to consume these diets long-term. </a:t>
            </a:r>
          </a:p>
          <a:p>
            <a:r>
              <a:rPr lang="en-US" dirty="0" smtClean="0">
                <a:solidFill>
                  <a:srgbClr val="000000"/>
                </a:solidFill>
              </a:rPr>
              <a:t>If a patient refuses the recommended diet, something is not working and a different approach is warranted. </a:t>
            </a:r>
          </a:p>
          <a:p>
            <a:r>
              <a:rPr lang="en-US" dirty="0" smtClean="0">
                <a:solidFill>
                  <a:srgbClr val="000000"/>
                </a:solidFill>
              </a:rPr>
              <a:t>Consider long-term implications of thickened liquids. </a:t>
            </a:r>
          </a:p>
          <a:p>
            <a:r>
              <a:rPr lang="en-US" dirty="0" smtClean="0"/>
              <a:t>Optimal nutrition and hydration is a major part of long-term care therapy. </a:t>
            </a: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Case Study: Early Stage Dementia</a:t>
            </a:r>
            <a:br>
              <a:rPr lang="en-US" dirty="0" smtClean="0"/>
            </a:br>
            <a:r>
              <a:rPr lang="en-US" dirty="0" smtClean="0"/>
              <a:t>Patient A</a:t>
            </a:r>
            <a:endParaRPr lang="en-US" dirty="0"/>
          </a:p>
        </p:txBody>
      </p:sp>
      <p:sp>
        <p:nvSpPr>
          <p:cNvPr id="3" name="Content Placeholder 2"/>
          <p:cNvSpPr>
            <a:spLocks noGrp="1"/>
          </p:cNvSpPr>
          <p:nvPr>
            <p:ph idx="1"/>
          </p:nvPr>
        </p:nvSpPr>
        <p:spPr/>
        <p:txBody>
          <a:bodyPr/>
          <a:lstStyle/>
          <a:p>
            <a:endParaRPr lang="en-US" dirty="0" smtClean="0"/>
          </a:p>
          <a:p>
            <a:r>
              <a:rPr lang="en-US" dirty="0" smtClean="0">
                <a:solidFill>
                  <a:srgbClr val="000000"/>
                </a:solidFill>
              </a:rPr>
              <a:t>90-year old male, long term SNF resident with dementia, HTN, COPD; CVA 2 years ago that resulted in R hemiparesis</a:t>
            </a:r>
          </a:p>
          <a:p>
            <a:r>
              <a:rPr lang="en-US" dirty="0" smtClean="0">
                <a:solidFill>
                  <a:srgbClr val="000000"/>
                </a:solidFill>
              </a:rPr>
              <a:t>Scored 3 on the GDS/4.6 on LACLS-5</a:t>
            </a:r>
          </a:p>
          <a:p>
            <a:r>
              <a:rPr lang="en-US" dirty="0" smtClean="0">
                <a:solidFill>
                  <a:srgbClr val="000000"/>
                </a:solidFill>
              </a:rPr>
              <a:t>Diet is regular/thin</a:t>
            </a:r>
          </a:p>
          <a:p>
            <a:r>
              <a:rPr lang="en-US" dirty="0" smtClean="0">
                <a:solidFill>
                  <a:srgbClr val="000000"/>
                </a:solidFill>
              </a:rPr>
              <a:t>After an episode of consistent coughing during dinner on a Friday, nurse downgraded him to puree/nectar for “safety” and he hated it.  </a:t>
            </a:r>
          </a:p>
          <a:p>
            <a:pPr lvl="2"/>
            <a:endParaRPr lang="en-US" dirty="0" smtClean="0"/>
          </a:p>
          <a:p>
            <a:pPr lvl="1"/>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A</a:t>
            </a:r>
            <a:endParaRPr lang="en-US" dirty="0"/>
          </a:p>
        </p:txBody>
      </p:sp>
      <p:sp>
        <p:nvSpPr>
          <p:cNvPr id="3" name="Content Placeholder 2"/>
          <p:cNvSpPr>
            <a:spLocks noGrp="1"/>
          </p:cNvSpPr>
          <p:nvPr>
            <p:ph idx="1"/>
          </p:nvPr>
        </p:nvSpPr>
        <p:spPr/>
        <p:txBody>
          <a:bodyPr>
            <a:normAutofit/>
          </a:bodyPr>
          <a:lstStyle/>
          <a:p>
            <a:r>
              <a:rPr lang="en-US" dirty="0" smtClean="0"/>
              <a:t>He refused thickened liquids all weekend; nurses were worried about dehydration. </a:t>
            </a:r>
          </a:p>
          <a:p>
            <a:r>
              <a:rPr lang="en-US" dirty="0" smtClean="0"/>
              <a:t>Aspiration pneumonia </a:t>
            </a:r>
            <a:r>
              <a:rPr lang="en-US" dirty="0" smtClean="0">
                <a:solidFill>
                  <a:srgbClr val="000000"/>
                </a:solidFill>
              </a:rPr>
              <a:t>assessment</a:t>
            </a:r>
            <a:r>
              <a:rPr lang="en-US" dirty="0" smtClean="0"/>
              <a:t>:</a:t>
            </a:r>
          </a:p>
          <a:p>
            <a:pPr lvl="1"/>
            <a:r>
              <a:rPr lang="en-US" dirty="0" smtClean="0"/>
              <a:t>Independent for feeding and oral care </a:t>
            </a:r>
          </a:p>
          <a:p>
            <a:pPr lvl="1"/>
            <a:r>
              <a:rPr lang="en-US" dirty="0" smtClean="0"/>
              <a:t>No peg tube</a:t>
            </a:r>
          </a:p>
          <a:p>
            <a:pPr lvl="1"/>
            <a:r>
              <a:rPr lang="en-US" dirty="0" smtClean="0"/>
              <a:t>4 medical diagnoses</a:t>
            </a:r>
          </a:p>
          <a:p>
            <a:pPr lvl="1"/>
            <a:r>
              <a:rPr lang="en-US" dirty="0" smtClean="0"/>
              <a:t>8 medications</a:t>
            </a:r>
          </a:p>
          <a:p>
            <a:pPr lvl="1"/>
            <a:r>
              <a:rPr lang="en-US" dirty="0" smtClean="0"/>
              <a:t>No teeth; full set of dentures</a:t>
            </a:r>
          </a:p>
          <a:p>
            <a:pPr lvl="1"/>
            <a:r>
              <a:rPr lang="en-US" dirty="0" smtClean="0"/>
              <a:t>Smoked for 20 years </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A</a:t>
            </a:r>
            <a:endParaRPr lang="en-US" dirty="0"/>
          </a:p>
        </p:txBody>
      </p:sp>
      <p:sp>
        <p:nvSpPr>
          <p:cNvPr id="3" name="Content Placeholder 2"/>
          <p:cNvSpPr>
            <a:spLocks noGrp="1"/>
          </p:cNvSpPr>
          <p:nvPr>
            <p:ph idx="1"/>
          </p:nvPr>
        </p:nvSpPr>
        <p:spPr/>
        <p:txBody>
          <a:bodyPr/>
          <a:lstStyle/>
          <a:p>
            <a:endParaRPr lang="en-US" dirty="0" smtClean="0"/>
          </a:p>
          <a:p>
            <a:r>
              <a:rPr lang="en-US" dirty="0" smtClean="0"/>
              <a:t>Clinical evaluation</a:t>
            </a:r>
          </a:p>
          <a:p>
            <a:pPr lvl="1"/>
            <a:r>
              <a:rPr lang="en-US" dirty="0" smtClean="0"/>
              <a:t>Significant pocketing of regular and mechanical soft; cleared each with lingual sweeps and liquid washes x3</a:t>
            </a:r>
          </a:p>
          <a:p>
            <a:pPr lvl="1"/>
            <a:r>
              <a:rPr lang="en-US" dirty="0" smtClean="0"/>
              <a:t>No pocketing with puree</a:t>
            </a:r>
          </a:p>
          <a:p>
            <a:pPr lvl="1"/>
            <a:r>
              <a:rPr lang="en-US" dirty="0" smtClean="0"/>
              <a:t>Coughs after drinking thin liquids in 5/5 trials</a:t>
            </a:r>
          </a:p>
          <a:p>
            <a:pPr lvl="1"/>
            <a:r>
              <a:rPr lang="en-US" dirty="0" smtClean="0"/>
              <a:t>No coughing with nectar thick liquids</a:t>
            </a:r>
          </a:p>
          <a:p>
            <a:pPr lvl="1"/>
            <a:r>
              <a:rPr lang="en-US" dirty="0" smtClean="0"/>
              <a:t>Labial closure is WFL</a:t>
            </a: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A</a:t>
            </a:r>
            <a:endParaRPr lang="en-US" dirty="0"/>
          </a:p>
        </p:txBody>
      </p:sp>
      <p:sp>
        <p:nvSpPr>
          <p:cNvPr id="3" name="Content Placeholder 2"/>
          <p:cNvSpPr>
            <a:spLocks noGrp="1"/>
          </p:cNvSpPr>
          <p:nvPr>
            <p:ph idx="1"/>
          </p:nvPr>
        </p:nvSpPr>
        <p:spPr/>
        <p:txBody>
          <a:bodyPr/>
          <a:lstStyle/>
          <a:p>
            <a:endParaRPr lang="en-US" dirty="0" smtClean="0"/>
          </a:p>
          <a:p>
            <a:r>
              <a:rPr lang="en-US" dirty="0" smtClean="0"/>
              <a:t>Interview of family/staff</a:t>
            </a:r>
          </a:p>
          <a:p>
            <a:pPr lvl="1"/>
            <a:r>
              <a:rPr lang="en-US" dirty="0" smtClean="0"/>
              <a:t>CNA: “He always pockets his food but he clears it out eventually.” </a:t>
            </a:r>
          </a:p>
          <a:p>
            <a:pPr lvl="1"/>
            <a:r>
              <a:rPr lang="en-US" dirty="0" smtClean="0"/>
              <a:t>Nursing reported no signs of COPD exacerbation. </a:t>
            </a:r>
          </a:p>
          <a:p>
            <a:pPr lvl="1"/>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3189" y="228600"/>
            <a:ext cx="8229600" cy="1143000"/>
          </a:xfrm>
        </p:spPr>
        <p:txBody>
          <a:bodyPr/>
          <a:lstStyle/>
          <a:p>
            <a:r>
              <a:rPr lang="en-US" dirty="0" smtClean="0"/>
              <a:t>Patient A</a:t>
            </a:r>
            <a:endParaRPr lang="en-US" dirty="0"/>
          </a:p>
        </p:txBody>
      </p:sp>
      <p:sp>
        <p:nvSpPr>
          <p:cNvPr id="3" name="Content Placeholder 2"/>
          <p:cNvSpPr>
            <a:spLocks noGrp="1"/>
          </p:cNvSpPr>
          <p:nvPr>
            <p:ph idx="1"/>
          </p:nvPr>
        </p:nvSpPr>
        <p:spPr>
          <a:xfrm>
            <a:off x="76200" y="1524000"/>
            <a:ext cx="8991600" cy="5181600"/>
          </a:xfrm>
        </p:spPr>
        <p:txBody>
          <a:bodyPr>
            <a:normAutofit/>
          </a:bodyPr>
          <a:lstStyle/>
          <a:p>
            <a:r>
              <a:rPr lang="en-US" dirty="0" smtClean="0"/>
              <a:t>FEES exam</a:t>
            </a:r>
          </a:p>
          <a:p>
            <a:pPr lvl="3"/>
            <a:r>
              <a:rPr lang="en-US" dirty="0" smtClean="0"/>
              <a:t>Complete VF closure during phonation</a:t>
            </a:r>
          </a:p>
          <a:p>
            <a:pPr lvl="3"/>
            <a:r>
              <a:rPr lang="en-US" dirty="0" smtClean="0"/>
              <a:t>Premature spillage of thin liquids into the pyriforms </a:t>
            </a:r>
          </a:p>
          <a:p>
            <a:pPr lvl="3"/>
            <a:r>
              <a:rPr lang="en-US" dirty="0" smtClean="0"/>
              <a:t>Aspiration of thins before swallow, some silent, coughed 50% of the time </a:t>
            </a:r>
          </a:p>
          <a:p>
            <a:pPr lvl="3"/>
            <a:r>
              <a:rPr lang="en-US" dirty="0" smtClean="0"/>
              <a:t>Adaptive equipment unsuccessful in preventing aspiration </a:t>
            </a:r>
          </a:p>
          <a:p>
            <a:pPr lvl="3"/>
            <a:r>
              <a:rPr lang="en-US" dirty="0" smtClean="0"/>
              <a:t>Chin tuck unsuccessful in preventing aspiration</a:t>
            </a:r>
          </a:p>
          <a:p>
            <a:pPr lvl="3"/>
            <a:r>
              <a:rPr lang="en-US" dirty="0" err="1" smtClean="0"/>
              <a:t>Pyriform</a:t>
            </a:r>
            <a:r>
              <a:rPr lang="en-US" dirty="0" smtClean="0"/>
              <a:t> residue of thins, cleared with double swallow </a:t>
            </a:r>
          </a:p>
          <a:p>
            <a:pPr lvl="3"/>
            <a:r>
              <a:rPr lang="en-US" dirty="0" smtClean="0"/>
              <a:t>No penetration of nectar thick liquids, however there is residue in the pyriforms which took multiple cued swallows to clear</a:t>
            </a: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A</a:t>
            </a:r>
            <a:endParaRPr lang="en-US" dirty="0"/>
          </a:p>
        </p:txBody>
      </p:sp>
      <p:sp>
        <p:nvSpPr>
          <p:cNvPr id="3" name="Content Placeholder 2"/>
          <p:cNvSpPr>
            <a:spLocks noGrp="1"/>
          </p:cNvSpPr>
          <p:nvPr>
            <p:ph idx="1"/>
          </p:nvPr>
        </p:nvSpPr>
        <p:spPr/>
        <p:txBody>
          <a:bodyPr/>
          <a:lstStyle/>
          <a:p>
            <a:r>
              <a:rPr lang="en-US" dirty="0" smtClean="0"/>
              <a:t>FEES Results, contd. </a:t>
            </a:r>
          </a:p>
          <a:p>
            <a:pPr lvl="3"/>
            <a:r>
              <a:rPr lang="en-US" dirty="0" smtClean="0"/>
              <a:t>Significant </a:t>
            </a:r>
            <a:r>
              <a:rPr lang="en-US" dirty="0" err="1" smtClean="0"/>
              <a:t>pyriform</a:t>
            </a:r>
            <a:r>
              <a:rPr lang="en-US" dirty="0" smtClean="0"/>
              <a:t> residue with honey thick liquids, which he then aspirated after the swallow </a:t>
            </a:r>
          </a:p>
          <a:p>
            <a:pPr lvl="3"/>
            <a:r>
              <a:rPr lang="en-US" dirty="0" smtClean="0"/>
              <a:t>No penetration, aspiration, or residue with puree </a:t>
            </a:r>
          </a:p>
          <a:p>
            <a:pPr lvl="3"/>
            <a:r>
              <a:rPr lang="en-US" dirty="0" smtClean="0"/>
              <a:t>Adequate mastication of </a:t>
            </a:r>
            <a:r>
              <a:rPr lang="en-US" dirty="0" err="1" smtClean="0"/>
              <a:t>mech</a:t>
            </a:r>
            <a:r>
              <a:rPr lang="en-US" dirty="0" smtClean="0"/>
              <a:t> soft and regular solids (as evidenced by a puree textured bolus being swallowed on the fees) </a:t>
            </a:r>
          </a:p>
          <a:p>
            <a:pPr lvl="3"/>
            <a:r>
              <a:rPr lang="en-US" dirty="0" smtClean="0"/>
              <a:t>No penetration, aspiration, or residue of </a:t>
            </a:r>
            <a:r>
              <a:rPr lang="en-US" dirty="0" err="1" smtClean="0"/>
              <a:t>mech</a:t>
            </a:r>
            <a:r>
              <a:rPr lang="en-US" dirty="0" smtClean="0"/>
              <a:t> soft and regular</a:t>
            </a:r>
          </a:p>
          <a:p>
            <a:pPr lvl="3"/>
            <a:r>
              <a:rPr lang="en-US" dirty="0" smtClean="0"/>
              <a:t>FEES recommended regular/nectar liquids</a:t>
            </a: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A</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Treatment </a:t>
            </a:r>
          </a:p>
          <a:p>
            <a:pPr lvl="1"/>
            <a:r>
              <a:rPr lang="en-US" dirty="0" smtClean="0"/>
              <a:t>Explained to family and staff  the predictors of aspiration pneumonia, and that it’s highly unlikely that this is the first time he ever aspirated, given </a:t>
            </a:r>
            <a:r>
              <a:rPr lang="en-US" dirty="0" err="1" smtClean="0"/>
              <a:t>Hx</a:t>
            </a:r>
            <a:r>
              <a:rPr lang="en-US" dirty="0" smtClean="0"/>
              <a:t> of CVA and COPD.</a:t>
            </a:r>
          </a:p>
          <a:p>
            <a:pPr lvl="1"/>
            <a:r>
              <a:rPr lang="en-US" dirty="0" smtClean="0"/>
              <a:t>Diet upgraded to regular/thin. </a:t>
            </a:r>
          </a:p>
          <a:p>
            <a:pPr lvl="1"/>
            <a:r>
              <a:rPr lang="en-US" dirty="0" smtClean="0"/>
              <a:t>The patient was “disturbed” by his aspiration and wanted to “fix it.” </a:t>
            </a:r>
          </a:p>
          <a:p>
            <a:pPr lvl="1"/>
            <a:r>
              <a:rPr lang="en-US" dirty="0" smtClean="0"/>
              <a:t>Exercise program: Lingual resistance exercises, Effortful swallow, </a:t>
            </a:r>
            <a:r>
              <a:rPr lang="en-US" dirty="0" err="1" smtClean="0"/>
              <a:t>Mendelsohn</a:t>
            </a:r>
            <a:r>
              <a:rPr lang="en-US" dirty="0" smtClean="0"/>
              <a:t> maneuver (he can follow multi-step directions)</a:t>
            </a:r>
          </a:p>
          <a:p>
            <a:pPr lvl="1"/>
            <a:r>
              <a:rPr lang="en-US" dirty="0" err="1" smtClean="0"/>
              <a:t>Supraglottic</a:t>
            </a:r>
            <a:r>
              <a:rPr lang="en-US" dirty="0" smtClean="0"/>
              <a:t> and super </a:t>
            </a:r>
            <a:r>
              <a:rPr lang="en-US" dirty="0" err="1" smtClean="0"/>
              <a:t>supraglottic</a:t>
            </a:r>
            <a:r>
              <a:rPr lang="en-US" dirty="0" smtClean="0"/>
              <a:t> swallows are contraindicated due to HTN.</a:t>
            </a:r>
          </a:p>
          <a:p>
            <a:pPr lvl="1">
              <a:buNone/>
            </a:pPr>
            <a:endParaRPr lang="en-US" dirty="0" smtClean="0"/>
          </a:p>
          <a:p>
            <a:pPr lvl="1"/>
            <a:endParaRPr lang="en-US" dirty="0" smtClean="0"/>
          </a:p>
          <a:p>
            <a:pPr lvl="1"/>
            <a:endParaRPr lang="en-US" dirty="0" smtClean="0"/>
          </a:p>
          <a:p>
            <a:pPr lvl="1"/>
            <a:endParaRPr lang="en-US" dirty="0" smtClean="0"/>
          </a:p>
          <a:p>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A</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Compensatory strategies</a:t>
            </a:r>
          </a:p>
          <a:p>
            <a:pPr lvl="1"/>
            <a:r>
              <a:rPr lang="en-US" dirty="0" smtClean="0">
                <a:solidFill>
                  <a:srgbClr val="000000"/>
                </a:solidFill>
              </a:rPr>
              <a:t>Positioning: sitting up straight in WC for all meals</a:t>
            </a:r>
          </a:p>
          <a:p>
            <a:pPr lvl="1"/>
            <a:r>
              <a:rPr lang="en-US" dirty="0" smtClean="0">
                <a:solidFill>
                  <a:srgbClr val="000000"/>
                </a:solidFill>
              </a:rPr>
              <a:t>Pocketing: lingual </a:t>
            </a:r>
            <a:r>
              <a:rPr lang="en-US" dirty="0" smtClean="0"/>
              <a:t>sweeps, liquid washes</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143000"/>
          </a:xfrm>
        </p:spPr>
        <p:txBody>
          <a:bodyPr>
            <a:normAutofit fontScale="90000"/>
          </a:bodyPr>
          <a:lstStyle/>
          <a:p>
            <a:r>
              <a:rPr lang="en-US" dirty="0" smtClean="0"/>
              <a:t>How Does Dysphagia Affect Patients With Dementia? </a:t>
            </a:r>
            <a:endParaRPr lang="en-US" dirty="0"/>
          </a:p>
        </p:txBody>
      </p:sp>
      <p:sp>
        <p:nvSpPr>
          <p:cNvPr id="3" name="Content Placeholder 2"/>
          <p:cNvSpPr>
            <a:spLocks noGrp="1"/>
          </p:cNvSpPr>
          <p:nvPr>
            <p:ph idx="1"/>
          </p:nvPr>
        </p:nvSpPr>
        <p:spPr>
          <a:xfrm>
            <a:off x="457200" y="2286000"/>
            <a:ext cx="8229600" cy="4389120"/>
          </a:xfrm>
        </p:spPr>
        <p:txBody>
          <a:bodyPr/>
          <a:lstStyle/>
          <a:p>
            <a:endParaRPr lang="en-US" dirty="0" smtClean="0"/>
          </a:p>
          <a:p>
            <a:r>
              <a:rPr lang="en-US" dirty="0" smtClean="0"/>
              <a:t>Weight loss</a:t>
            </a:r>
          </a:p>
          <a:p>
            <a:r>
              <a:rPr lang="en-US" dirty="0" smtClean="0"/>
              <a:t>Dehydration</a:t>
            </a:r>
          </a:p>
          <a:p>
            <a:r>
              <a:rPr lang="en-US" dirty="0" smtClean="0"/>
              <a:t>Aspiration pneumonia</a:t>
            </a: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A</a:t>
            </a:r>
            <a:endParaRPr lang="en-US" dirty="0"/>
          </a:p>
        </p:txBody>
      </p:sp>
      <p:sp>
        <p:nvSpPr>
          <p:cNvPr id="3" name="Content Placeholder 2"/>
          <p:cNvSpPr>
            <a:spLocks noGrp="1"/>
          </p:cNvSpPr>
          <p:nvPr>
            <p:ph idx="1"/>
          </p:nvPr>
        </p:nvSpPr>
        <p:spPr/>
        <p:txBody>
          <a:bodyPr>
            <a:normAutofit/>
          </a:bodyPr>
          <a:lstStyle/>
          <a:p>
            <a:r>
              <a:rPr lang="en-US" dirty="0" smtClean="0"/>
              <a:t>Follow-up FEES</a:t>
            </a:r>
          </a:p>
          <a:p>
            <a:pPr lvl="1"/>
            <a:r>
              <a:rPr lang="en-US" dirty="0" smtClean="0"/>
              <a:t>No premature spillage of any solid or liquid texture</a:t>
            </a:r>
          </a:p>
          <a:p>
            <a:pPr lvl="1"/>
            <a:r>
              <a:rPr lang="en-US" dirty="0" smtClean="0"/>
              <a:t>Penetration of thin, no aspiration</a:t>
            </a:r>
          </a:p>
          <a:p>
            <a:pPr lvl="1"/>
            <a:r>
              <a:rPr lang="en-US" dirty="0" err="1" smtClean="0"/>
              <a:t>Pyriform</a:t>
            </a:r>
            <a:r>
              <a:rPr lang="en-US" dirty="0" smtClean="0"/>
              <a:t> residue of thins, cleared with double swallow</a:t>
            </a:r>
          </a:p>
          <a:p>
            <a:pPr lvl="1"/>
            <a:r>
              <a:rPr lang="en-US" dirty="0" smtClean="0"/>
              <a:t>No penetration, aspiration, or residue of regular solids</a:t>
            </a:r>
          </a:p>
          <a:p>
            <a:pPr lvl="1"/>
            <a:r>
              <a:rPr lang="en-US" dirty="0" smtClean="0"/>
              <a:t>FEES recommended regular/thin liquids </a:t>
            </a: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A</a:t>
            </a:r>
            <a:endParaRPr lang="en-US" dirty="0"/>
          </a:p>
        </p:txBody>
      </p:sp>
      <p:sp>
        <p:nvSpPr>
          <p:cNvPr id="3" name="Content Placeholder 2"/>
          <p:cNvSpPr>
            <a:spLocks noGrp="1"/>
          </p:cNvSpPr>
          <p:nvPr>
            <p:ph idx="1"/>
          </p:nvPr>
        </p:nvSpPr>
        <p:spPr/>
        <p:txBody>
          <a:bodyPr/>
          <a:lstStyle/>
          <a:p>
            <a:pPr marL="68580" lvl="1" indent="-342900">
              <a:buClr>
                <a:schemeClr val="accent3"/>
              </a:buClr>
            </a:pPr>
            <a:r>
              <a:rPr lang="en-US" dirty="0" smtClean="0"/>
              <a:t>Provided a written copy of all compensatory strategies; nursing reported patient was independent and completed compensatory strategies 90% of the time when provided with worksheet. </a:t>
            </a:r>
          </a:p>
          <a:p>
            <a:pPr marL="68580" lvl="1" indent="-342900">
              <a:buClr>
                <a:schemeClr val="accent3"/>
              </a:buClr>
            </a:pPr>
            <a:r>
              <a:rPr lang="en-US" dirty="0" smtClean="0"/>
              <a:t>Established a restorative plan to continue exercises for 6 weeks, trained staff on exercise techniques, discharged.  </a:t>
            </a:r>
          </a:p>
          <a:p>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Case Study: Moderate Dementia</a:t>
            </a:r>
            <a:br>
              <a:rPr lang="en-US" dirty="0" smtClean="0"/>
            </a:br>
            <a:r>
              <a:rPr lang="en-US" dirty="0" smtClean="0"/>
              <a:t>Patient B</a:t>
            </a:r>
            <a:endParaRPr lang="en-US" dirty="0"/>
          </a:p>
        </p:txBody>
      </p:sp>
      <p:sp>
        <p:nvSpPr>
          <p:cNvPr id="3" name="Content Placeholder 2"/>
          <p:cNvSpPr>
            <a:spLocks noGrp="1"/>
          </p:cNvSpPr>
          <p:nvPr>
            <p:ph idx="1"/>
          </p:nvPr>
        </p:nvSpPr>
        <p:spPr/>
        <p:txBody>
          <a:bodyPr/>
          <a:lstStyle/>
          <a:p>
            <a:endParaRPr lang="en-US" dirty="0" smtClean="0"/>
          </a:p>
          <a:p>
            <a:r>
              <a:rPr lang="en-US" dirty="0" smtClean="0"/>
              <a:t>85 year old female, has Parkinson’s disease and dementia, CVA 1 year ago, peg tube at baseline, R labial weakness and drooling at baseline</a:t>
            </a:r>
          </a:p>
          <a:p>
            <a:r>
              <a:rPr lang="en-US" dirty="0" smtClean="0"/>
              <a:t>Scored 4 on GDS/3.6 on LACLS-5</a:t>
            </a:r>
          </a:p>
          <a:p>
            <a:r>
              <a:rPr lang="en-US" dirty="0" smtClean="0"/>
              <a:t>Long-term SNF resident, developed pneumonia (NOT APNA), had MBSS in hospital, and returned to SNF NPO</a:t>
            </a: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B</a:t>
            </a:r>
            <a:endParaRPr lang="en-US" dirty="0"/>
          </a:p>
        </p:txBody>
      </p:sp>
      <p:sp>
        <p:nvSpPr>
          <p:cNvPr id="3" name="Content Placeholder 2"/>
          <p:cNvSpPr>
            <a:spLocks noGrp="1"/>
          </p:cNvSpPr>
          <p:nvPr>
            <p:ph idx="1"/>
          </p:nvPr>
        </p:nvSpPr>
        <p:spPr/>
        <p:txBody>
          <a:bodyPr/>
          <a:lstStyle/>
          <a:p>
            <a:pPr marL="342900" lvl="2" indent="-342900"/>
            <a:endParaRPr lang="en-US" dirty="0" smtClean="0"/>
          </a:p>
          <a:p>
            <a:pPr marL="342900" lvl="2" indent="-342900"/>
            <a:r>
              <a:rPr lang="en-US" sz="2800" dirty="0" smtClean="0"/>
              <a:t>Aspiration pneumonia assessment</a:t>
            </a:r>
          </a:p>
          <a:p>
            <a:pPr marL="800100" lvl="3" indent="-342900"/>
            <a:r>
              <a:rPr lang="en-US" sz="2400" dirty="0" smtClean="0"/>
              <a:t>Independent for feeding and oral care </a:t>
            </a:r>
          </a:p>
          <a:p>
            <a:pPr marL="800100" lvl="3" indent="-342900"/>
            <a:r>
              <a:rPr lang="en-US" sz="2400" dirty="0" smtClean="0"/>
              <a:t>Teeth are in good condition</a:t>
            </a:r>
          </a:p>
          <a:p>
            <a:pPr marL="800100" lvl="3" indent="-342900"/>
            <a:r>
              <a:rPr lang="en-US" sz="2400" dirty="0" smtClean="0"/>
              <a:t>Peg tube +</a:t>
            </a:r>
          </a:p>
          <a:p>
            <a:pPr marL="800100" lvl="3" indent="-342900"/>
            <a:r>
              <a:rPr lang="en-US" sz="2400" dirty="0" smtClean="0"/>
              <a:t>4 medical diagnoses</a:t>
            </a:r>
          </a:p>
          <a:p>
            <a:pPr marL="800100" lvl="3" indent="-342900"/>
            <a:r>
              <a:rPr lang="en-US" sz="2400" dirty="0" smtClean="0"/>
              <a:t>6 medications</a:t>
            </a:r>
          </a:p>
          <a:p>
            <a:pPr marL="800100" lvl="3" indent="-342900"/>
            <a:r>
              <a:rPr lang="en-US" sz="2400" dirty="0" smtClean="0"/>
              <a:t>Never smoked</a:t>
            </a: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B</a:t>
            </a:r>
            <a:endParaRPr lang="en-US" dirty="0"/>
          </a:p>
        </p:txBody>
      </p:sp>
      <p:sp>
        <p:nvSpPr>
          <p:cNvPr id="3" name="Content Placeholder 2"/>
          <p:cNvSpPr>
            <a:spLocks noGrp="1"/>
          </p:cNvSpPr>
          <p:nvPr>
            <p:ph idx="1"/>
          </p:nvPr>
        </p:nvSpPr>
        <p:spPr/>
        <p:txBody>
          <a:bodyPr>
            <a:normAutofit lnSpcReduction="10000"/>
          </a:bodyPr>
          <a:lstStyle/>
          <a:p>
            <a:r>
              <a:rPr lang="en-US" dirty="0" smtClean="0"/>
              <a:t>MBSS in Hospital</a:t>
            </a:r>
          </a:p>
          <a:p>
            <a:pPr lvl="1"/>
            <a:r>
              <a:rPr lang="en-US" dirty="0" smtClean="0"/>
              <a:t>Puree, mechanical soft (baseline), nectar, thin (baseline)</a:t>
            </a:r>
          </a:p>
          <a:p>
            <a:pPr lvl="1"/>
            <a:r>
              <a:rPr lang="en-US" dirty="0" smtClean="0"/>
              <a:t>Oral escape of thin liquids from R side </a:t>
            </a:r>
          </a:p>
          <a:p>
            <a:pPr lvl="1"/>
            <a:r>
              <a:rPr lang="en-US" dirty="0" smtClean="0"/>
              <a:t>Tongue “rocking” motion, impaired bolus formation and AP transport of all consistencies</a:t>
            </a:r>
          </a:p>
          <a:p>
            <a:pPr lvl="1"/>
            <a:r>
              <a:rPr lang="en-US" dirty="0" smtClean="0"/>
              <a:t>Piecemeal deglutition</a:t>
            </a:r>
          </a:p>
          <a:p>
            <a:pPr lvl="1"/>
            <a:r>
              <a:rPr lang="en-US" dirty="0" smtClean="0"/>
              <a:t>Penetration of nectar liquids before swallowing; cleared with an independent cough</a:t>
            </a:r>
          </a:p>
          <a:p>
            <a:pPr lvl="1"/>
            <a:r>
              <a:rPr lang="en-US" dirty="0" smtClean="0"/>
              <a:t>Residue of nectar in pyriforms cleared with an independent cough</a:t>
            </a:r>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B</a:t>
            </a:r>
            <a:endParaRPr lang="en-US" dirty="0"/>
          </a:p>
        </p:txBody>
      </p:sp>
      <p:sp>
        <p:nvSpPr>
          <p:cNvPr id="3" name="Content Placeholder 2"/>
          <p:cNvSpPr>
            <a:spLocks noGrp="1"/>
          </p:cNvSpPr>
          <p:nvPr>
            <p:ph idx="1"/>
          </p:nvPr>
        </p:nvSpPr>
        <p:spPr/>
        <p:txBody>
          <a:bodyPr/>
          <a:lstStyle/>
          <a:p>
            <a:r>
              <a:rPr lang="en-US" dirty="0" smtClean="0"/>
              <a:t>MBSS in Hospital, contd.</a:t>
            </a:r>
          </a:p>
          <a:p>
            <a:pPr lvl="1"/>
            <a:r>
              <a:rPr lang="en-US" dirty="0" smtClean="0"/>
              <a:t>Silent aspiration of thin before the swallow</a:t>
            </a:r>
          </a:p>
          <a:p>
            <a:pPr lvl="1"/>
            <a:r>
              <a:rPr lang="en-US" dirty="0" smtClean="0"/>
              <a:t>Residue from thin in pyriforms, not cleared with cough, but spilled over into airway due to cough</a:t>
            </a:r>
          </a:p>
          <a:p>
            <a:pPr lvl="1"/>
            <a:r>
              <a:rPr lang="en-US" dirty="0" smtClean="0"/>
              <a:t>Penetration of mechanical soft before the swallow; not cleared with a cued cough</a:t>
            </a:r>
          </a:p>
          <a:p>
            <a:pPr lvl="1"/>
            <a:r>
              <a:rPr lang="en-US" dirty="0" smtClean="0"/>
              <a:t>Residue of puree in pyriforms cleared with multiple independent swallows</a:t>
            </a:r>
          </a:p>
          <a:p>
            <a:pPr lvl="1"/>
            <a:r>
              <a:rPr lang="en-US" dirty="0" smtClean="0"/>
              <a:t>Impaired upper esophageal sphincter opening</a:t>
            </a:r>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B</a:t>
            </a:r>
            <a:endParaRPr lang="en-US" dirty="0"/>
          </a:p>
        </p:txBody>
      </p:sp>
      <p:sp>
        <p:nvSpPr>
          <p:cNvPr id="3" name="Content Placeholder 2"/>
          <p:cNvSpPr>
            <a:spLocks noGrp="1"/>
          </p:cNvSpPr>
          <p:nvPr>
            <p:ph idx="1"/>
          </p:nvPr>
        </p:nvSpPr>
        <p:spPr/>
        <p:txBody>
          <a:bodyPr/>
          <a:lstStyle/>
          <a:p>
            <a:endParaRPr lang="en-US" dirty="0" smtClean="0"/>
          </a:p>
          <a:p>
            <a:r>
              <a:rPr lang="en-US" dirty="0" smtClean="0"/>
              <a:t>Clinical examination</a:t>
            </a:r>
          </a:p>
          <a:p>
            <a:pPr lvl="1"/>
            <a:r>
              <a:rPr lang="en-US" dirty="0" smtClean="0"/>
              <a:t>Bilateral pocketing of mechanical soft and puree</a:t>
            </a:r>
          </a:p>
          <a:p>
            <a:pPr lvl="1"/>
            <a:r>
              <a:rPr lang="en-US" dirty="0" smtClean="0"/>
              <a:t>Puree cleared with cued lingual sweeps</a:t>
            </a:r>
          </a:p>
          <a:p>
            <a:pPr lvl="1"/>
            <a:r>
              <a:rPr lang="en-US" dirty="0" smtClean="0"/>
              <a:t>Unable to clear mechanical soft with cued lingual sweeps and liquid wash x4</a:t>
            </a:r>
          </a:p>
          <a:p>
            <a:pPr lvl="1"/>
            <a:r>
              <a:rPr lang="en-US" dirty="0" smtClean="0"/>
              <a:t>Coughing persisted for several seconds after drinking thin liquids</a:t>
            </a:r>
          </a:p>
          <a:p>
            <a:pPr lvl="1">
              <a:buNone/>
            </a:pPr>
            <a:r>
              <a:rPr lang="en-US" dirty="0" smtClean="0"/>
              <a:t> </a:t>
            </a:r>
          </a:p>
          <a:p>
            <a:pPr lvl="1"/>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B</a:t>
            </a:r>
            <a:endParaRPr lang="en-US" dirty="0"/>
          </a:p>
        </p:txBody>
      </p:sp>
      <p:sp>
        <p:nvSpPr>
          <p:cNvPr id="3" name="Content Placeholder 2"/>
          <p:cNvSpPr>
            <a:spLocks noGrp="1"/>
          </p:cNvSpPr>
          <p:nvPr>
            <p:ph idx="1"/>
          </p:nvPr>
        </p:nvSpPr>
        <p:spPr/>
        <p:txBody>
          <a:bodyPr/>
          <a:lstStyle/>
          <a:p>
            <a:endParaRPr lang="en-US" dirty="0" smtClean="0"/>
          </a:p>
          <a:p>
            <a:r>
              <a:rPr lang="en-US" dirty="0" smtClean="0"/>
              <a:t>Treatment</a:t>
            </a:r>
          </a:p>
          <a:p>
            <a:pPr lvl="1"/>
            <a:r>
              <a:rPr lang="en-US" dirty="0" smtClean="0"/>
              <a:t>Reviewed MBSS results with patient and her responsible party (RP).</a:t>
            </a:r>
          </a:p>
          <a:p>
            <a:pPr lvl="1"/>
            <a:r>
              <a:rPr lang="en-US" dirty="0" smtClean="0"/>
              <a:t>Initiated puree/nectar diet; the patient expressed satisfaction with nectar thick liquids.</a:t>
            </a:r>
          </a:p>
          <a:p>
            <a:pPr lvl="1"/>
            <a:r>
              <a:rPr lang="en-US" dirty="0" smtClean="0"/>
              <a:t>Used timed swallows for secretion management. </a:t>
            </a: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B</a:t>
            </a:r>
            <a:endParaRPr lang="en-US" dirty="0"/>
          </a:p>
        </p:txBody>
      </p:sp>
      <p:sp>
        <p:nvSpPr>
          <p:cNvPr id="3" name="Content Placeholder 2"/>
          <p:cNvSpPr>
            <a:spLocks noGrp="1"/>
          </p:cNvSpPr>
          <p:nvPr>
            <p:ph idx="1"/>
          </p:nvPr>
        </p:nvSpPr>
        <p:spPr/>
        <p:txBody>
          <a:bodyPr/>
          <a:lstStyle/>
          <a:p>
            <a:pPr marL="342900" lvl="1" indent="-342900">
              <a:buClr>
                <a:schemeClr val="accent3"/>
              </a:buClr>
            </a:pPr>
            <a:r>
              <a:rPr lang="en-US" dirty="0" smtClean="0"/>
              <a:t>Initiated an exercise program, and scheduled a FEES after 6 weeks to evaluate efficacy</a:t>
            </a:r>
          </a:p>
          <a:p>
            <a:pPr lvl="1"/>
            <a:r>
              <a:rPr lang="en-US" dirty="0" smtClean="0"/>
              <a:t>Lingual exercises against resistance</a:t>
            </a:r>
          </a:p>
          <a:p>
            <a:pPr lvl="1"/>
            <a:r>
              <a:rPr lang="en-US" dirty="0" smtClean="0"/>
              <a:t>Drinking thickened liquids through a straw</a:t>
            </a:r>
          </a:p>
          <a:p>
            <a:pPr lvl="1"/>
            <a:r>
              <a:rPr lang="en-US" dirty="0" smtClean="0"/>
              <a:t>Shaker exercises </a:t>
            </a:r>
          </a:p>
          <a:p>
            <a:pPr lvl="1"/>
            <a:endParaRPr lang="en-US" dirty="0" smtClean="0"/>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B</a:t>
            </a:r>
            <a:endParaRPr lang="en-US" dirty="0"/>
          </a:p>
        </p:txBody>
      </p:sp>
      <p:sp>
        <p:nvSpPr>
          <p:cNvPr id="3" name="Content Placeholder 2"/>
          <p:cNvSpPr>
            <a:spLocks noGrp="1"/>
          </p:cNvSpPr>
          <p:nvPr>
            <p:ph idx="1"/>
          </p:nvPr>
        </p:nvSpPr>
        <p:spPr/>
        <p:txBody>
          <a:bodyPr>
            <a:normAutofit lnSpcReduction="10000"/>
          </a:bodyPr>
          <a:lstStyle/>
          <a:p>
            <a:r>
              <a:rPr lang="en-US" dirty="0" smtClean="0"/>
              <a:t>FEES results </a:t>
            </a:r>
          </a:p>
          <a:p>
            <a:pPr lvl="1"/>
            <a:r>
              <a:rPr lang="en-US" dirty="0" smtClean="0"/>
              <a:t>Piecemeal deglutition of puree and mechanical soft</a:t>
            </a:r>
          </a:p>
          <a:p>
            <a:pPr lvl="1"/>
            <a:r>
              <a:rPr lang="en-US" dirty="0" smtClean="0"/>
              <a:t>No penetration, aspiration, or residue from nectar thick liquids</a:t>
            </a:r>
          </a:p>
          <a:p>
            <a:pPr lvl="1"/>
            <a:r>
              <a:rPr lang="en-US" dirty="0" smtClean="0"/>
              <a:t>Aspiration of thin before the swallow, residue of thin in pyriforms after the swallow</a:t>
            </a:r>
          </a:p>
          <a:p>
            <a:pPr lvl="1"/>
            <a:r>
              <a:rPr lang="en-US" dirty="0" smtClean="0"/>
              <a:t>Independent coughs were unsuccessful in removing thin liquid residue, and caused residue to spill over into the airway</a:t>
            </a:r>
          </a:p>
          <a:p>
            <a:pPr lvl="1"/>
            <a:r>
              <a:rPr lang="en-US" dirty="0" smtClean="0"/>
              <a:t>No penetration, aspiration, or residue from mechanical soft or puree</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Preventing Dehydration: Frazier Free Water Protocol </a:t>
            </a:r>
            <a:endParaRPr lang="en-US" dirty="0"/>
          </a:p>
        </p:txBody>
      </p:sp>
      <p:sp>
        <p:nvSpPr>
          <p:cNvPr id="3" name="Content Placeholder 2"/>
          <p:cNvSpPr>
            <a:spLocks noGrp="1"/>
          </p:cNvSpPr>
          <p:nvPr>
            <p:ph idx="1"/>
          </p:nvPr>
        </p:nvSpPr>
        <p:spPr/>
        <p:txBody>
          <a:bodyPr>
            <a:normAutofit fontScale="92500"/>
          </a:bodyPr>
          <a:lstStyle/>
          <a:p>
            <a:r>
              <a:rPr lang="en-US" dirty="0"/>
              <a:t>D</a:t>
            </a:r>
            <a:r>
              <a:rPr lang="en-US" dirty="0" smtClean="0"/>
              <a:t>eveloped at Frazier Rehab Institute, Louisville, KY</a:t>
            </a:r>
          </a:p>
          <a:p>
            <a:r>
              <a:rPr lang="en-US" dirty="0" smtClean="0"/>
              <a:t>How does it work? </a:t>
            </a:r>
          </a:p>
          <a:p>
            <a:pPr lvl="1"/>
            <a:r>
              <a:rPr lang="en-US" dirty="0" smtClean="0"/>
              <a:t>Patients on an oral diet may have thin water before and 30 minutes after meals. </a:t>
            </a:r>
          </a:p>
          <a:p>
            <a:pPr lvl="1"/>
            <a:r>
              <a:rPr lang="en-US" dirty="0" smtClean="0"/>
              <a:t>Patients must complete oral care before the first meal of the day, and after each meal. </a:t>
            </a:r>
          </a:p>
          <a:p>
            <a:pPr lvl="1"/>
            <a:r>
              <a:rPr lang="en-US" dirty="0" smtClean="0"/>
              <a:t>Food and medications are consumed with thickened liquids. </a:t>
            </a:r>
          </a:p>
          <a:p>
            <a:pPr lvl="1"/>
            <a:r>
              <a:rPr lang="en-US" dirty="0" smtClean="0"/>
              <a:t>If a patient benefits from compensatory strategies, they are to perform those strategies while drinking thin water. </a:t>
            </a:r>
          </a:p>
          <a:p>
            <a:pPr lvl="1"/>
            <a:r>
              <a:rPr lang="en-US" dirty="0" smtClean="0"/>
              <a:t>NPO patients may participate as well, with good oral care. </a:t>
            </a:r>
          </a:p>
          <a:p>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B</a:t>
            </a:r>
            <a:endParaRPr lang="en-US" dirty="0"/>
          </a:p>
        </p:txBody>
      </p:sp>
      <p:sp>
        <p:nvSpPr>
          <p:cNvPr id="3" name="Content Placeholder 2"/>
          <p:cNvSpPr>
            <a:spLocks noGrp="1"/>
          </p:cNvSpPr>
          <p:nvPr>
            <p:ph idx="1"/>
          </p:nvPr>
        </p:nvSpPr>
        <p:spPr/>
        <p:txBody>
          <a:bodyPr>
            <a:normAutofit lnSpcReduction="10000"/>
          </a:bodyPr>
          <a:lstStyle/>
          <a:p>
            <a:pPr lvl="1"/>
            <a:r>
              <a:rPr lang="en-US" dirty="0" err="1" smtClean="0"/>
              <a:t>Provale</a:t>
            </a:r>
            <a:r>
              <a:rPr lang="en-US" dirty="0" smtClean="0"/>
              <a:t> cup and chin tuck did not help with management of thin liquids.</a:t>
            </a:r>
          </a:p>
          <a:p>
            <a:pPr lvl="1"/>
            <a:r>
              <a:rPr lang="en-US" dirty="0" smtClean="0">
                <a:solidFill>
                  <a:srgbClr val="000000"/>
                </a:solidFill>
              </a:rPr>
              <a:t>Patient</a:t>
            </a:r>
            <a:r>
              <a:rPr lang="en-US" dirty="0" smtClean="0">
                <a:solidFill>
                  <a:srgbClr val="FF0000"/>
                </a:solidFill>
              </a:rPr>
              <a:t> </a:t>
            </a:r>
            <a:r>
              <a:rPr lang="en-US" dirty="0" smtClean="0"/>
              <a:t>could not follow multi-step directions to complete other maneuvers.</a:t>
            </a:r>
          </a:p>
          <a:p>
            <a:pPr lvl="1"/>
            <a:r>
              <a:rPr lang="en-US" dirty="0" smtClean="0"/>
              <a:t>Diet upgraded to mechanical soft/nectar.</a:t>
            </a:r>
          </a:p>
          <a:p>
            <a:pPr lvl="1"/>
            <a:r>
              <a:rPr lang="en-US" dirty="0" smtClean="0"/>
              <a:t>Continued all exercises, as impairments with thin liquid management remained.</a:t>
            </a:r>
          </a:p>
          <a:p>
            <a:pPr lvl="1"/>
            <a:r>
              <a:rPr lang="en-US" dirty="0" smtClean="0"/>
              <a:t>Instances of coughing (thin liquids) decreased with subsequent trials.</a:t>
            </a:r>
          </a:p>
          <a:p>
            <a:pPr lvl="1"/>
            <a:r>
              <a:rPr lang="en-US" dirty="0" smtClean="0"/>
              <a:t>Scheduled a follow-up MBSS (insurance changed and would not pay for FEES); patient/RP declined.</a:t>
            </a: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B</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Held a care-plan meeting with patient and her RP.</a:t>
            </a:r>
          </a:p>
          <a:p>
            <a:pPr lvl="1"/>
            <a:r>
              <a:rPr lang="en-US" dirty="0" smtClean="0"/>
              <a:t>Discussed her performance on the FEES and in subsequent therapy.</a:t>
            </a:r>
          </a:p>
          <a:p>
            <a:pPr lvl="1"/>
            <a:r>
              <a:rPr lang="en-US" dirty="0" smtClean="0"/>
              <a:t>Explained that the patient has not lost weight or shown signs of dehydration with her current diet. </a:t>
            </a:r>
          </a:p>
          <a:p>
            <a:pPr lvl="1"/>
            <a:r>
              <a:rPr lang="en-US" dirty="0" smtClean="0"/>
              <a:t>Explained that MBSS was warranted to see if her swallowing physiology had improved with further exercises, and if a diet upgrade was warranted.</a:t>
            </a:r>
          </a:p>
          <a:p>
            <a:pPr lvl="1"/>
            <a:endParaRPr lang="en-US" dirty="0" smtClean="0"/>
          </a:p>
          <a:p>
            <a:pPr lvl="1"/>
            <a:endParaRPr lang="en-US" dirty="0"/>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B</a:t>
            </a:r>
            <a:endParaRPr lang="en-US" dirty="0"/>
          </a:p>
        </p:txBody>
      </p:sp>
      <p:sp>
        <p:nvSpPr>
          <p:cNvPr id="3" name="Content Placeholder 2"/>
          <p:cNvSpPr>
            <a:spLocks noGrp="1"/>
          </p:cNvSpPr>
          <p:nvPr>
            <p:ph idx="1"/>
          </p:nvPr>
        </p:nvSpPr>
        <p:spPr/>
        <p:txBody>
          <a:bodyPr/>
          <a:lstStyle/>
          <a:p>
            <a:pPr lvl="1"/>
            <a:endParaRPr lang="en-US" dirty="0" smtClean="0"/>
          </a:p>
          <a:p>
            <a:pPr lvl="1"/>
            <a:r>
              <a:rPr lang="en-US" dirty="0" smtClean="0"/>
              <a:t>Made patient aware that ultimately, diet was </a:t>
            </a:r>
            <a:r>
              <a:rPr lang="en-US" i="1" dirty="0" smtClean="0"/>
              <a:t>her</a:t>
            </a:r>
            <a:r>
              <a:rPr lang="en-US" dirty="0" smtClean="0"/>
              <a:t> choice. </a:t>
            </a:r>
          </a:p>
          <a:p>
            <a:pPr lvl="1"/>
            <a:endParaRPr lang="en-US" dirty="0" smtClean="0"/>
          </a:p>
          <a:p>
            <a:pPr lvl="1"/>
            <a:r>
              <a:rPr lang="en-US" dirty="0" smtClean="0"/>
              <a:t>Patient and RP declined MBSS and further treatment.</a:t>
            </a:r>
          </a:p>
          <a:p>
            <a:pPr lvl="1"/>
            <a:endParaRPr lang="en-US" dirty="0" smtClean="0"/>
          </a:p>
          <a:p>
            <a:pPr lvl="1"/>
            <a:r>
              <a:rPr lang="en-US" dirty="0" smtClean="0"/>
              <a:t>Educated nursing staff to provide cues to swallow saliva, educated staff on providing cues for double swallows, cued coughs, and liquid washes, discharged. </a:t>
            </a:r>
            <a:endParaRPr lang="en-US" dirty="0"/>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Case Study: Severe Dementia</a:t>
            </a:r>
            <a:br>
              <a:rPr lang="en-US" dirty="0" smtClean="0"/>
            </a:br>
            <a:r>
              <a:rPr lang="en-US" dirty="0" smtClean="0"/>
              <a:t>Patient C</a:t>
            </a:r>
            <a:endParaRPr lang="en-US" dirty="0"/>
          </a:p>
        </p:txBody>
      </p:sp>
      <p:sp>
        <p:nvSpPr>
          <p:cNvPr id="3" name="Content Placeholder 2"/>
          <p:cNvSpPr>
            <a:spLocks noGrp="1"/>
          </p:cNvSpPr>
          <p:nvPr>
            <p:ph idx="1"/>
          </p:nvPr>
        </p:nvSpPr>
        <p:spPr/>
        <p:txBody>
          <a:bodyPr>
            <a:normAutofit fontScale="92500"/>
          </a:bodyPr>
          <a:lstStyle/>
          <a:p>
            <a:endParaRPr lang="en-US" dirty="0" smtClean="0"/>
          </a:p>
          <a:p>
            <a:r>
              <a:rPr lang="en-US" dirty="0" smtClean="0"/>
              <a:t>97 year-old male</a:t>
            </a:r>
          </a:p>
          <a:p>
            <a:r>
              <a:rPr lang="en-US" dirty="0" smtClean="0"/>
              <a:t>New admit to SNF</a:t>
            </a:r>
          </a:p>
          <a:p>
            <a:r>
              <a:rPr lang="en-US" dirty="0" smtClean="0"/>
              <a:t>Stage 7 GDS/2.8 LACLS-5</a:t>
            </a:r>
          </a:p>
          <a:p>
            <a:r>
              <a:rPr lang="en-US" dirty="0" smtClean="0"/>
              <a:t>Previously lived with his daughter (full time caregiver)</a:t>
            </a:r>
          </a:p>
          <a:p>
            <a:r>
              <a:rPr lang="en-US" dirty="0" smtClean="0"/>
              <a:t>Daughter chopped all of his food at home</a:t>
            </a:r>
          </a:p>
          <a:p>
            <a:r>
              <a:rPr lang="en-US" dirty="0" smtClean="0"/>
              <a:t>Smoked 25 years, COPD, HTN, DM II, CVA 3 years ago</a:t>
            </a:r>
          </a:p>
          <a:p>
            <a:r>
              <a:rPr lang="en-US" dirty="0" smtClean="0"/>
              <a:t>Admitted to acute care and diagnosed with aspiration pneumonia, no MBSS or FEES, discharged on puree/nectar based on bedside evaluation</a:t>
            </a:r>
          </a:p>
          <a:p>
            <a:pPr lvl="1"/>
            <a:endParaRPr lang="en-US" dirty="0"/>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C</a:t>
            </a:r>
            <a:endParaRPr lang="en-US" dirty="0"/>
          </a:p>
        </p:txBody>
      </p:sp>
      <p:sp>
        <p:nvSpPr>
          <p:cNvPr id="3" name="Content Placeholder 2"/>
          <p:cNvSpPr>
            <a:spLocks noGrp="1"/>
          </p:cNvSpPr>
          <p:nvPr>
            <p:ph idx="1"/>
          </p:nvPr>
        </p:nvSpPr>
        <p:spPr/>
        <p:txBody>
          <a:bodyPr>
            <a:normAutofit/>
          </a:bodyPr>
          <a:lstStyle/>
          <a:p>
            <a:r>
              <a:rPr lang="en-US" dirty="0" smtClean="0"/>
              <a:t>Clinical evaluation was unremarkable</a:t>
            </a:r>
          </a:p>
          <a:p>
            <a:pPr lvl="1"/>
            <a:r>
              <a:rPr lang="en-US" dirty="0" smtClean="0"/>
              <a:t>Patient benefitted from maroon spoon during exam; he did not open his mouth wide enough for regular spoon. </a:t>
            </a:r>
          </a:p>
          <a:p>
            <a:r>
              <a:rPr lang="en-US" dirty="0" smtClean="0"/>
              <a:t>FEES exam</a:t>
            </a:r>
          </a:p>
          <a:p>
            <a:pPr lvl="1"/>
            <a:r>
              <a:rPr lang="en-US" dirty="0" smtClean="0"/>
              <a:t>Initiation of swallow when bolus reached the pyriforms (all textures)</a:t>
            </a:r>
          </a:p>
          <a:p>
            <a:pPr lvl="1"/>
            <a:r>
              <a:rPr lang="en-US" dirty="0" smtClean="0"/>
              <a:t>No penetration or aspiration of any consistency</a:t>
            </a:r>
          </a:p>
          <a:p>
            <a:pPr lvl="1"/>
            <a:r>
              <a:rPr lang="en-US" dirty="0" smtClean="0"/>
              <a:t>No residue of any consistency</a:t>
            </a:r>
          </a:p>
          <a:p>
            <a:pPr lvl="1"/>
            <a:r>
              <a:rPr lang="en-US" dirty="0" smtClean="0"/>
              <a:t>His swallow was WFL for his age</a:t>
            </a:r>
          </a:p>
          <a:p>
            <a:pPr lvl="1"/>
            <a:r>
              <a:rPr lang="en-US" b="1" dirty="0" smtClean="0"/>
              <a:t>How did he get aspiration pneumonia?  </a:t>
            </a:r>
          </a:p>
          <a:p>
            <a:pPr lvl="1"/>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C</a:t>
            </a:r>
            <a:endParaRPr lang="en-US" dirty="0"/>
          </a:p>
        </p:txBody>
      </p:sp>
      <p:sp>
        <p:nvSpPr>
          <p:cNvPr id="3" name="Content Placeholder 2"/>
          <p:cNvSpPr>
            <a:spLocks noGrp="1"/>
          </p:cNvSpPr>
          <p:nvPr>
            <p:ph idx="1"/>
          </p:nvPr>
        </p:nvSpPr>
        <p:spPr/>
        <p:txBody>
          <a:bodyPr/>
          <a:lstStyle/>
          <a:p>
            <a:r>
              <a:rPr lang="en-US" dirty="0" smtClean="0"/>
              <a:t>Assessment for aspiration pneumonia: </a:t>
            </a:r>
          </a:p>
          <a:p>
            <a:pPr lvl="1"/>
            <a:r>
              <a:rPr lang="en-US" dirty="0" smtClean="0"/>
              <a:t>Dependent for feeding</a:t>
            </a:r>
          </a:p>
          <a:p>
            <a:pPr lvl="1"/>
            <a:r>
              <a:rPr lang="en-US" dirty="0" smtClean="0"/>
              <a:t>Dependent for oral care </a:t>
            </a:r>
          </a:p>
          <a:p>
            <a:pPr lvl="1"/>
            <a:r>
              <a:rPr lang="en-US" dirty="0" smtClean="0"/>
              <a:t>No peg tube </a:t>
            </a:r>
          </a:p>
          <a:p>
            <a:pPr lvl="1"/>
            <a:r>
              <a:rPr lang="en-US" dirty="0" smtClean="0"/>
              <a:t>10 medical diagnoses</a:t>
            </a:r>
          </a:p>
          <a:p>
            <a:pPr lvl="1"/>
            <a:r>
              <a:rPr lang="en-US" dirty="0" smtClean="0"/>
              <a:t>14 medications</a:t>
            </a:r>
          </a:p>
          <a:p>
            <a:pPr lvl="1"/>
            <a:r>
              <a:rPr lang="en-US" dirty="0" smtClean="0"/>
              <a:t>Former smoker </a:t>
            </a:r>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C</a:t>
            </a:r>
            <a:endParaRPr lang="en-US" dirty="0"/>
          </a:p>
        </p:txBody>
      </p:sp>
      <p:sp>
        <p:nvSpPr>
          <p:cNvPr id="3" name="Content Placeholder 2"/>
          <p:cNvSpPr>
            <a:spLocks noGrp="1"/>
          </p:cNvSpPr>
          <p:nvPr>
            <p:ph idx="1"/>
          </p:nvPr>
        </p:nvSpPr>
        <p:spPr/>
        <p:txBody>
          <a:bodyPr/>
          <a:lstStyle/>
          <a:p>
            <a:pPr marL="0" indent="0">
              <a:buNone/>
            </a:pPr>
            <a:r>
              <a:rPr lang="en-US" dirty="0" smtClean="0"/>
              <a:t> </a:t>
            </a:r>
          </a:p>
          <a:p>
            <a:r>
              <a:rPr lang="en-US" dirty="0" smtClean="0"/>
              <a:t>Treatment</a:t>
            </a:r>
          </a:p>
          <a:p>
            <a:pPr lvl="1"/>
            <a:r>
              <a:rPr lang="en-US" dirty="0" smtClean="0"/>
              <a:t>Diet upgraded to mechanical soft/thin.</a:t>
            </a:r>
          </a:p>
          <a:p>
            <a:pPr lvl="1"/>
            <a:r>
              <a:rPr lang="en-US" dirty="0" smtClean="0"/>
              <a:t>Educated the patient’s daughter and nursing staff on optimal position for oral intake, adaptive equipment, and the importance of oral care.</a:t>
            </a:r>
          </a:p>
          <a:p>
            <a:pPr lvl="1"/>
            <a:r>
              <a:rPr lang="en-US" dirty="0" smtClean="0"/>
              <a:t>Devised a restorative nursing plan, discharged.</a:t>
            </a:r>
            <a:endParaRPr lang="en-US" dirty="0"/>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Thoughts </a:t>
            </a:r>
            <a:endParaRPr lang="en-US" dirty="0"/>
          </a:p>
        </p:txBody>
      </p:sp>
      <p:sp>
        <p:nvSpPr>
          <p:cNvPr id="3" name="Content Placeholder 2"/>
          <p:cNvSpPr>
            <a:spLocks noGrp="1"/>
          </p:cNvSpPr>
          <p:nvPr>
            <p:ph idx="1"/>
          </p:nvPr>
        </p:nvSpPr>
        <p:spPr/>
        <p:txBody>
          <a:bodyPr/>
          <a:lstStyle/>
          <a:p>
            <a:endParaRPr lang="en-US" dirty="0" smtClean="0"/>
          </a:p>
          <a:p>
            <a:r>
              <a:rPr lang="en-US" dirty="0" smtClean="0"/>
              <a:t>Senior citizens have worked hard throughout their lives, and deserve to have enjoyable meals during their retirement, </a:t>
            </a:r>
            <a:r>
              <a:rPr lang="en-US" dirty="0" smtClean="0">
                <a:solidFill>
                  <a:srgbClr val="000000"/>
                </a:solidFill>
              </a:rPr>
              <a:t>even those in nursing homes, or with dementia. </a:t>
            </a:r>
            <a:r>
              <a:rPr lang="en-US" dirty="0" smtClean="0"/>
              <a:t>Do not give them substandard treatment by refusing to explore all options.</a:t>
            </a:r>
          </a:p>
          <a:p>
            <a:endParaRPr lang="en-US" dirty="0" smtClean="0"/>
          </a:p>
          <a:p>
            <a:pPr marL="0" indent="0" algn="ctr">
              <a:buNone/>
            </a:pPr>
            <a:r>
              <a:rPr lang="en-US" sz="3200" b="1" i="1" dirty="0" smtClean="0">
                <a:solidFill>
                  <a:schemeClr val="accent3">
                    <a:lumMod val="75000"/>
                  </a:schemeClr>
                </a:solidFill>
              </a:rPr>
              <a:t>Aunt Wilma deserves better! </a:t>
            </a:r>
          </a:p>
          <a:p>
            <a:endParaRPr lang="en-US" dirty="0"/>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a:t>
            </a:r>
            <a:endParaRPr lang="en-US" dirty="0"/>
          </a:p>
        </p:txBody>
      </p:sp>
      <p:sp>
        <p:nvSpPr>
          <p:cNvPr id="3" name="Content Placeholder 2"/>
          <p:cNvSpPr>
            <a:spLocks noGrp="1"/>
          </p:cNvSpPr>
          <p:nvPr>
            <p:ph idx="1"/>
          </p:nvPr>
        </p:nvSpPr>
        <p:spPr/>
        <p:txBody>
          <a:bodyPr/>
          <a:lstStyle/>
          <a:p>
            <a:r>
              <a:rPr lang="en-US" dirty="0" smtClean="0"/>
              <a:t>Contact:</a:t>
            </a:r>
          </a:p>
          <a:p>
            <a:pPr>
              <a:buClr>
                <a:schemeClr val="accent2"/>
              </a:buClr>
            </a:pPr>
            <a:r>
              <a:rPr lang="en-US" dirty="0" smtClean="0">
                <a:solidFill>
                  <a:schemeClr val="accent1"/>
                </a:solidFill>
              </a:rPr>
              <a:t>JoyCarterSLP@gmail.com</a:t>
            </a:r>
          </a:p>
          <a:p>
            <a:pPr>
              <a:buNone/>
            </a:pPr>
            <a:endParaRPr lang="en-US" dirty="0"/>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73242" y="0"/>
            <a:ext cx="8229600" cy="1143000"/>
          </a:xfrm>
        </p:spPr>
        <p:txBody>
          <a:bodyPr/>
          <a:lstStyle/>
          <a:p>
            <a:r>
              <a:rPr lang="en-US" dirty="0" smtClean="0"/>
              <a:t>References </a:t>
            </a:r>
            <a:endParaRPr lang="en-US" dirty="0"/>
          </a:p>
        </p:txBody>
      </p:sp>
      <p:sp>
        <p:nvSpPr>
          <p:cNvPr id="3" name="Content Placeholder 2"/>
          <p:cNvSpPr>
            <a:spLocks noGrp="1"/>
          </p:cNvSpPr>
          <p:nvPr>
            <p:ph idx="1"/>
          </p:nvPr>
        </p:nvSpPr>
        <p:spPr>
          <a:xfrm>
            <a:off x="473242" y="1143000"/>
            <a:ext cx="7976937" cy="5607687"/>
          </a:xfrm>
        </p:spPr>
        <p:txBody>
          <a:bodyPr wrap="square">
            <a:spAutoFit/>
          </a:bodyPr>
          <a:lstStyle/>
          <a:p>
            <a:r>
              <a:rPr lang="en-US" sz="1400" dirty="0" err="1" smtClean="0"/>
              <a:t>Alagiakrishnan</a:t>
            </a:r>
            <a:r>
              <a:rPr lang="en-US" sz="1400" dirty="0" smtClean="0"/>
              <a:t>, K., </a:t>
            </a:r>
            <a:r>
              <a:rPr lang="en-US" sz="1400" dirty="0" err="1" smtClean="0"/>
              <a:t>Bhanji</a:t>
            </a:r>
            <a:r>
              <a:rPr lang="en-US" sz="1400" dirty="0" smtClean="0"/>
              <a:t>, R. A., &amp; </a:t>
            </a:r>
            <a:r>
              <a:rPr lang="en-US" sz="1400" dirty="0" err="1" smtClean="0"/>
              <a:t>Kurian</a:t>
            </a:r>
            <a:r>
              <a:rPr lang="en-US" sz="1400" dirty="0" smtClean="0"/>
              <a:t>, M. (2013). Evaluation and management of </a:t>
            </a:r>
            <a:r>
              <a:rPr lang="en-US" sz="1400" dirty="0" err="1" smtClean="0"/>
              <a:t>oropharyngeal</a:t>
            </a:r>
            <a:r>
              <a:rPr lang="en-US" sz="1400" dirty="0" smtClean="0"/>
              <a:t> dysphagia in different types of dementia: A systematic review. </a:t>
            </a:r>
            <a:r>
              <a:rPr lang="en-US" sz="1400" i="1" dirty="0" smtClean="0"/>
              <a:t>Archives of Gerontology and Geriatrics,</a:t>
            </a:r>
            <a:r>
              <a:rPr lang="en-US" sz="1400" dirty="0" smtClean="0"/>
              <a:t> </a:t>
            </a:r>
            <a:r>
              <a:rPr lang="en-US" sz="1400" i="1" dirty="0" smtClean="0"/>
              <a:t>56,</a:t>
            </a:r>
            <a:r>
              <a:rPr lang="en-US" sz="1400" dirty="0" smtClean="0"/>
              <a:t> 1–9.</a:t>
            </a:r>
          </a:p>
          <a:p>
            <a:r>
              <a:rPr lang="en-US" sz="1400" dirty="0" smtClean="0"/>
              <a:t>Allen, C. K., Austin, S. L., David, S. K., Earhart, C. A., </a:t>
            </a:r>
            <a:r>
              <a:rPr lang="en-US" sz="1400" dirty="0" err="1" smtClean="0"/>
              <a:t>McCraith</a:t>
            </a:r>
            <a:r>
              <a:rPr lang="en-US" sz="1400" dirty="0" smtClean="0"/>
              <a:t>, D. B., &amp; </a:t>
            </a:r>
            <a:r>
              <a:rPr lang="en-US" sz="1400" dirty="0" err="1" smtClean="0"/>
              <a:t>Riska</a:t>
            </a:r>
            <a:r>
              <a:rPr lang="en-US" sz="1400" dirty="0" smtClean="0"/>
              <a:t>-Williams, L. (2007). Manual for the Allen Cognitive Level Screen-5 (ACLS-5) and Large Allen Cognitive Level Screen-5 (ACLS-5). Camarillo, CA: ACLS and LACLS Committee.</a:t>
            </a:r>
          </a:p>
          <a:p>
            <a:r>
              <a:rPr lang="en-US" sz="1400" dirty="0" smtClean="0"/>
              <a:t>Ashford, J. (Guest presenter). (2017, September 1). </a:t>
            </a:r>
            <a:r>
              <a:rPr lang="en-US" sz="1400" i="1" dirty="0" smtClean="0"/>
              <a:t>Swallow Your Pride </a:t>
            </a:r>
            <a:r>
              <a:rPr lang="en-US" sz="1400" dirty="0" smtClean="0"/>
              <a:t>[Audio podcast]. Retrieved from https://www.mobiledysphagiadiagnostics.com/swallow-your-pride-episode-3/</a:t>
            </a:r>
          </a:p>
          <a:p>
            <a:r>
              <a:rPr lang="en-US" sz="1400" dirty="0" err="1" smtClean="0"/>
              <a:t>Balou</a:t>
            </a:r>
            <a:r>
              <a:rPr lang="en-US" sz="1400" dirty="0" smtClean="0"/>
              <a:t>, M, McCullough, GH, </a:t>
            </a:r>
            <a:r>
              <a:rPr lang="en-US" sz="1400" dirty="0" err="1" smtClean="0"/>
              <a:t>Aduli</a:t>
            </a:r>
            <a:r>
              <a:rPr lang="en-US" sz="1400" dirty="0" smtClean="0"/>
              <a:t>, F., Brown, D, Stack </a:t>
            </a:r>
            <a:r>
              <a:rPr lang="en-US" sz="1400" dirty="0" err="1" smtClean="0"/>
              <a:t>Jr</a:t>
            </a:r>
            <a:r>
              <a:rPr lang="en-US" sz="1400" dirty="0" smtClean="0"/>
              <a:t>, BC, </a:t>
            </a:r>
            <a:r>
              <a:rPr lang="en-US" sz="1400" dirty="0" err="1" smtClean="0"/>
              <a:t>Snoddy</a:t>
            </a:r>
            <a:r>
              <a:rPr lang="en-US" sz="1400" dirty="0" smtClean="0"/>
              <a:t>, P &amp; Guidry, T. (2014). </a:t>
            </a:r>
            <a:r>
              <a:rPr lang="en-US" sz="1400" dirty="0" err="1" smtClean="0"/>
              <a:t>Manometric</a:t>
            </a:r>
            <a:r>
              <a:rPr lang="en-US" sz="1400" dirty="0" smtClean="0"/>
              <a:t> measures of head rotation and chin tuck in healthy participants. </a:t>
            </a:r>
            <a:r>
              <a:rPr lang="en-US" sz="1400" i="1" dirty="0" smtClean="0"/>
              <a:t>Dysphagia, 29</a:t>
            </a:r>
            <a:r>
              <a:rPr lang="en-US" sz="1400" dirty="0" smtClean="0"/>
              <a:t>, 25-32.</a:t>
            </a:r>
          </a:p>
          <a:p>
            <a:r>
              <a:rPr lang="en-US" sz="1400" dirty="0" smtClean="0"/>
              <a:t> </a:t>
            </a:r>
            <a:r>
              <a:rPr lang="en-US" sz="1400" dirty="0" err="1" smtClean="0"/>
              <a:t>Barczi</a:t>
            </a:r>
            <a:r>
              <a:rPr lang="en-US" sz="1400" dirty="0" smtClean="0"/>
              <a:t> SR, Sullivan PA, Robbins J. (2000). How should dysphagia care of older adults differ? Establishing optimal practice patterns. </a:t>
            </a:r>
            <a:r>
              <a:rPr lang="en-US" sz="1400" dirty="0" err="1" smtClean="0"/>
              <a:t>Semin</a:t>
            </a:r>
            <a:r>
              <a:rPr lang="en-US" sz="1400" dirty="0" smtClean="0"/>
              <a:t> Speech Lang. </a:t>
            </a:r>
            <a:r>
              <a:rPr lang="en-US" sz="1400" i="1" dirty="0" smtClean="0"/>
              <a:t>21</a:t>
            </a:r>
            <a:r>
              <a:rPr lang="en-US" sz="1400" dirty="0" smtClean="0"/>
              <a:t>, 347–361. </a:t>
            </a:r>
          </a:p>
          <a:p>
            <a:r>
              <a:rPr lang="en-US" sz="1400" dirty="0" smtClean="0"/>
              <a:t>Bronson-Lowe, C., </a:t>
            </a:r>
            <a:r>
              <a:rPr lang="en-US" sz="1400" dirty="0" err="1" smtClean="0"/>
              <a:t>Leising</a:t>
            </a:r>
            <a:r>
              <a:rPr lang="en-US" sz="1400" dirty="0" smtClean="0"/>
              <a:t>, K., Bronson-Lowe, D., Lanham, S., Hayes, S., </a:t>
            </a:r>
            <a:r>
              <a:rPr lang="en-US" sz="1400" dirty="0" err="1" smtClean="0"/>
              <a:t>Ronquillo</a:t>
            </a:r>
            <a:r>
              <a:rPr lang="en-US" sz="1400" dirty="0" smtClean="0"/>
              <a:t>, A. &amp; Blake, P. (2008). Effects of a Free Water Protocol for </a:t>
            </a:r>
            <a:r>
              <a:rPr lang="en-US" sz="1400" dirty="0" err="1" smtClean="0"/>
              <a:t>Patientswith</a:t>
            </a:r>
            <a:r>
              <a:rPr lang="en-US" sz="1400" dirty="0" smtClean="0"/>
              <a:t> Dysphagia (Abstract, Dysphagia Research Society Meeting). Dysphagia,23, 430.</a:t>
            </a:r>
          </a:p>
          <a:p>
            <a:r>
              <a:rPr lang="en-US" sz="1400" dirty="0" err="1" smtClean="0"/>
              <a:t>Cichero</a:t>
            </a:r>
            <a:r>
              <a:rPr lang="en-US" sz="1400" dirty="0" smtClean="0"/>
              <a:t>, JA. (2013). Thickening agents used for dysphagia management: Effect on bioavailability of water, medication, and feelings of satiety. Nutrition Journal, </a:t>
            </a:r>
            <a:r>
              <a:rPr lang="en-US" sz="1400" i="1" dirty="0" smtClean="0"/>
              <a:t>12</a:t>
            </a:r>
            <a:r>
              <a:rPr lang="en-US" sz="1400" dirty="0" smtClean="0"/>
              <a:t>(54). </a:t>
            </a:r>
            <a:r>
              <a:rPr lang="en-US" sz="1400" dirty="0" err="1" smtClean="0"/>
              <a:t>doi</a:t>
            </a:r>
            <a:r>
              <a:rPr lang="en-US" sz="1400" dirty="0" smtClean="0"/>
              <a:t>:  10.1186/1475-2891-12-54</a:t>
            </a:r>
          </a:p>
          <a:p>
            <a:r>
              <a:rPr lang="en-US" sz="1400" dirty="0" smtClean="0"/>
              <a:t>Cola, C.P., </a:t>
            </a:r>
            <a:r>
              <a:rPr lang="en-US" sz="1400" dirty="0" err="1" smtClean="0"/>
              <a:t>Gatto</a:t>
            </a:r>
            <a:r>
              <a:rPr lang="en-US" sz="1400" dirty="0" smtClean="0"/>
              <a:t>, A.R., Silva, R.G., </a:t>
            </a:r>
            <a:r>
              <a:rPr lang="en-US" sz="1400" dirty="0" err="1" smtClean="0"/>
              <a:t>Spadotto</a:t>
            </a:r>
            <a:r>
              <a:rPr lang="en-US" sz="1400" dirty="0" smtClean="0"/>
              <a:t>, A.A., </a:t>
            </a:r>
            <a:r>
              <a:rPr lang="en-US" sz="1400" dirty="0" err="1" smtClean="0"/>
              <a:t>Schelp</a:t>
            </a:r>
            <a:r>
              <a:rPr lang="en-US" sz="1400" dirty="0" smtClean="0"/>
              <a:t>, A.O., </a:t>
            </a:r>
            <a:r>
              <a:rPr lang="en-US" sz="1400" dirty="0" err="1" smtClean="0"/>
              <a:t>Aparecida</a:t>
            </a:r>
            <a:r>
              <a:rPr lang="en-US" sz="1400" dirty="0" smtClean="0"/>
              <a:t>, M., &amp; Henry, C.A. (2010). The influence of sour taste and cold temperature in pharyngeal transit duration in patients with stroke. </a:t>
            </a:r>
            <a:r>
              <a:rPr lang="en-US" sz="1400" i="1" dirty="0" err="1" smtClean="0"/>
              <a:t>Arquivos</a:t>
            </a:r>
            <a:r>
              <a:rPr lang="en-US" sz="1400" i="1" dirty="0" smtClean="0"/>
              <a:t> de </a:t>
            </a:r>
            <a:r>
              <a:rPr lang="en-US" sz="1400" i="1" dirty="0" err="1" smtClean="0"/>
              <a:t>Gastroenterologia</a:t>
            </a:r>
            <a:r>
              <a:rPr lang="en-US" sz="1400" i="1" dirty="0" smtClean="0"/>
              <a:t>, 47</a:t>
            </a:r>
            <a:r>
              <a:rPr lang="en-US" sz="1400" dirty="0" smtClean="0"/>
              <a:t>(1). </a:t>
            </a:r>
            <a:r>
              <a:rPr lang="en-US" sz="1400" dirty="0" err="1" smtClean="0"/>
              <a:t>doi</a:t>
            </a:r>
            <a:r>
              <a:rPr lang="en-US" sz="1400" dirty="0" smtClean="0"/>
              <a:t>: 10.1590/S0004-28032010000100004</a:t>
            </a:r>
          </a:p>
          <a:p>
            <a:r>
              <a:rPr lang="en-US" sz="1400" dirty="0" err="1" smtClean="0"/>
              <a:t>Colodny</a:t>
            </a:r>
            <a:r>
              <a:rPr lang="en-US" sz="1400" dirty="0" smtClean="0"/>
              <a:t>, N. (2005). </a:t>
            </a:r>
            <a:r>
              <a:rPr lang="en-US" sz="1400" dirty="0" err="1" smtClean="0"/>
              <a:t>Dysphagic</a:t>
            </a:r>
            <a:r>
              <a:rPr lang="en-US" sz="1400" dirty="0" smtClean="0"/>
              <a:t> independent feeders’ justifications for noncompliance with recommendations by a speech-language pathologist. American Journal of Speech-Language Pathology, 14(1), 61–70.</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Frazier Free Water Protocol</a:t>
            </a:r>
            <a:endParaRPr lang="en-US" dirty="0"/>
          </a:p>
        </p:txBody>
      </p:sp>
      <p:sp>
        <p:nvSpPr>
          <p:cNvPr id="3" name="Content Placeholder 2"/>
          <p:cNvSpPr>
            <a:spLocks noGrp="1"/>
          </p:cNvSpPr>
          <p:nvPr>
            <p:ph idx="1"/>
          </p:nvPr>
        </p:nvSpPr>
        <p:spPr/>
        <p:txBody>
          <a:bodyPr/>
          <a:lstStyle/>
          <a:p>
            <a:endParaRPr lang="en-US" dirty="0" smtClean="0"/>
          </a:p>
          <a:p>
            <a:r>
              <a:rPr lang="en-US" dirty="0" smtClean="0"/>
              <a:t>Who is a good Candidate? </a:t>
            </a:r>
          </a:p>
          <a:p>
            <a:pPr lvl="1"/>
            <a:r>
              <a:rPr lang="en-US" dirty="0" smtClean="0"/>
              <a:t>Residents who understand the purpose and procedures of the protocol and remember to use strategies</a:t>
            </a:r>
          </a:p>
          <a:p>
            <a:pPr lvl="1"/>
            <a:r>
              <a:rPr lang="en-US" dirty="0" smtClean="0"/>
              <a:t>MUST train staff on the protocol and oral care </a:t>
            </a:r>
          </a:p>
          <a:p>
            <a:r>
              <a:rPr lang="en-US" dirty="0" smtClean="0"/>
              <a:t>Is it safe and effective?</a:t>
            </a:r>
          </a:p>
          <a:p>
            <a:pPr lvl="1"/>
            <a:r>
              <a:rPr lang="en-US" dirty="0" smtClean="0"/>
              <a:t>Water has a neutral pH, and small amounts of it are rapidly absorbed from the airspaces in the lungs  (</a:t>
            </a:r>
            <a:r>
              <a:rPr lang="en-US" dirty="0" err="1" smtClean="0"/>
              <a:t>Effros</a:t>
            </a:r>
            <a:r>
              <a:rPr lang="en-US" dirty="0" smtClean="0"/>
              <a:t> et al., 1997).</a:t>
            </a:r>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457200"/>
            <a:ext cx="8610600" cy="6400800"/>
          </a:xfrm>
        </p:spPr>
        <p:txBody>
          <a:bodyPr>
            <a:normAutofit fontScale="62500" lnSpcReduction="20000"/>
          </a:bodyPr>
          <a:lstStyle/>
          <a:p>
            <a:pPr>
              <a:buNone/>
            </a:pPr>
            <a:endParaRPr lang="en-US" dirty="0" smtClean="0"/>
          </a:p>
          <a:p>
            <a:r>
              <a:rPr lang="en-US" sz="2560" dirty="0" smtClean="0"/>
              <a:t>Corbin-Lewis, K, </a:t>
            </a:r>
            <a:r>
              <a:rPr lang="en-US" sz="2560" dirty="0" err="1" smtClean="0"/>
              <a:t>Liss</a:t>
            </a:r>
            <a:r>
              <a:rPr lang="en-US" sz="2560" dirty="0" smtClean="0"/>
              <a:t>, J.M., &amp; </a:t>
            </a:r>
            <a:r>
              <a:rPr lang="en-US" sz="2560" dirty="0" err="1" smtClean="0"/>
              <a:t>Sciortino</a:t>
            </a:r>
            <a:r>
              <a:rPr lang="en-US" sz="2560" dirty="0" smtClean="0"/>
              <a:t>, K.L., 2005, Clinical Anatomy &amp; Physiology of the Swallow Mechanism, Thomson Delmar Learning, Clifton Park, NY.</a:t>
            </a:r>
          </a:p>
          <a:p>
            <a:r>
              <a:rPr lang="en-US" sz="2560" dirty="0" smtClean="0"/>
              <a:t>Coyle, J.L. (2014, April). IIS5: Dysphagia Interventions: Are We Treating the Bolus, the Patient, or Something Else? Seminar presented at the Healthcare &amp; Business</a:t>
            </a:r>
            <a:r>
              <a:rPr lang="en-US" sz="2800" dirty="0" smtClean="0"/>
              <a:t> Institute of the American Speech-Language-Hearing Association, Las Vegas, NV. </a:t>
            </a:r>
          </a:p>
          <a:p>
            <a:r>
              <a:rPr lang="en-US" dirty="0" err="1" smtClean="0"/>
              <a:t>Effros</a:t>
            </a:r>
            <a:r>
              <a:rPr lang="en-US" dirty="0" smtClean="0"/>
              <a:t> RM, Darin C, Jacobs ER, Rogers RA, </a:t>
            </a:r>
            <a:r>
              <a:rPr lang="en-US" dirty="0" err="1" smtClean="0"/>
              <a:t>Krenz</a:t>
            </a:r>
            <a:r>
              <a:rPr lang="en-US" dirty="0" smtClean="0"/>
              <a:t> G, </a:t>
            </a:r>
            <a:r>
              <a:rPr lang="en-US" dirty="0" err="1" smtClean="0"/>
              <a:t>Schneerberger</a:t>
            </a:r>
            <a:r>
              <a:rPr lang="en-US" dirty="0" smtClean="0"/>
              <a:t> EE. (1997);Water transport and the distribution of aquporin-1 in pulmonary air spaces. Journal of Applied Physiology 83:1002-16 </a:t>
            </a:r>
          </a:p>
          <a:p>
            <a:r>
              <a:rPr lang="en-US" dirty="0" smtClean="0"/>
              <a:t>Garcia, J.M., Chambers, E., </a:t>
            </a:r>
            <a:r>
              <a:rPr lang="en-US" dirty="0" err="1" smtClean="0"/>
              <a:t>Molander</a:t>
            </a:r>
            <a:r>
              <a:rPr lang="en-US" dirty="0" smtClean="0"/>
              <a:t>, M. (2005). Thickened liquids: practice patterns of speech language pathologists. </a:t>
            </a:r>
            <a:r>
              <a:rPr lang="en-US" i="1" dirty="0" smtClean="0"/>
              <a:t>American Journal of Speech-Language Pathology, 14, </a:t>
            </a:r>
            <a:r>
              <a:rPr lang="en-US" dirty="0" smtClean="0"/>
              <a:t>4-13. </a:t>
            </a:r>
          </a:p>
          <a:p>
            <a:r>
              <a:rPr lang="en-US" dirty="0" err="1" smtClean="0"/>
              <a:t>Garon</a:t>
            </a:r>
            <a:r>
              <a:rPr lang="en-US" dirty="0" smtClean="0"/>
              <a:t>, B., Engle, M., </a:t>
            </a:r>
            <a:r>
              <a:rPr lang="en-US" dirty="0" err="1" smtClean="0"/>
              <a:t>Ormiston</a:t>
            </a:r>
            <a:r>
              <a:rPr lang="en-US" dirty="0" smtClean="0"/>
              <a:t>, C. (1997). A randomized control study to determine the effects of unlimited oral intake of water in patients with identified aspiration. J </a:t>
            </a:r>
            <a:r>
              <a:rPr lang="en-US" dirty="0" err="1" smtClean="0"/>
              <a:t>Neuro</a:t>
            </a:r>
            <a:r>
              <a:rPr lang="en-US" dirty="0" smtClean="0"/>
              <a:t> Rehab, 11, 139-148.</a:t>
            </a:r>
          </a:p>
          <a:p>
            <a:r>
              <a:rPr lang="en-US" dirty="0" smtClean="0"/>
              <a:t>Horner, J., et al. (2016). Consent, refusal, and waivers in patient centered dysphagia care: Using law ethics and evidence to guide clinical practice. AJSLP, </a:t>
            </a:r>
            <a:r>
              <a:rPr lang="en-US" i="1" dirty="0" smtClean="0"/>
              <a:t>25</a:t>
            </a:r>
            <a:r>
              <a:rPr lang="en-US" dirty="0" smtClean="0"/>
              <a:t>(4).</a:t>
            </a:r>
          </a:p>
          <a:p>
            <a:r>
              <a:rPr lang="en-US" dirty="0" err="1" smtClean="0"/>
              <a:t>Langmore</a:t>
            </a:r>
            <a:r>
              <a:rPr lang="en-US" dirty="0" smtClean="0"/>
              <a:t>, SE, et al. (1998). Predictors of aspiration pneumonia: How important is dysphagia? Dysphagia, </a:t>
            </a:r>
            <a:r>
              <a:rPr lang="en-US" i="1" dirty="0" smtClean="0"/>
              <a:t>13</a:t>
            </a:r>
            <a:r>
              <a:rPr lang="en-US" dirty="0" smtClean="0"/>
              <a:t>, 69-81. </a:t>
            </a:r>
          </a:p>
          <a:p>
            <a:r>
              <a:rPr lang="en-US" dirty="0" smtClean="0"/>
              <a:t>Levy, R. (Guest presenter). (2017, November 1). Evidenced-based treatment for every swallowing impairment. </a:t>
            </a:r>
            <a:r>
              <a:rPr lang="en-US" i="1" dirty="0" smtClean="0"/>
              <a:t>Swallow Your Pride </a:t>
            </a:r>
            <a:r>
              <a:rPr lang="en-US" dirty="0" smtClean="0"/>
              <a:t>[Audio podcast and show notes]. Retrieved from </a:t>
            </a:r>
            <a:r>
              <a:rPr lang="en-US" sz="2800" dirty="0" smtClean="0"/>
              <a:t>https://www.mobiledysphagiadiagnostics.com/swallow-your-pride-episode-13/</a:t>
            </a:r>
            <a:endParaRPr lang="en-US" dirty="0" smtClean="0"/>
          </a:p>
          <a:p>
            <a:r>
              <a:rPr lang="en-US" dirty="0" err="1" smtClean="0"/>
              <a:t>Logemann</a:t>
            </a:r>
            <a:r>
              <a:rPr lang="en-US" dirty="0" smtClean="0"/>
              <a:t>, J. A. (1993). The dysphagia diagnostic procedure as a treatment efficacy trial. Clinics in Communication Disorders, 3(4), 1-10.</a:t>
            </a:r>
          </a:p>
          <a:p>
            <a:r>
              <a:rPr lang="en-US" dirty="0" err="1" smtClean="0"/>
              <a:t>Logemann</a:t>
            </a:r>
            <a:r>
              <a:rPr lang="en-US" dirty="0" smtClean="0"/>
              <a:t>, J.A. (1993). Manual for the </a:t>
            </a:r>
            <a:r>
              <a:rPr lang="en-US" dirty="0" err="1" smtClean="0"/>
              <a:t>videofluorographic</a:t>
            </a:r>
            <a:r>
              <a:rPr lang="en-US" dirty="0" smtClean="0"/>
              <a:t> study of swallowing: second edition. Austin, </a:t>
            </a:r>
            <a:r>
              <a:rPr lang="en-US" dirty="0" err="1" smtClean="0"/>
              <a:t>Tx</a:t>
            </a:r>
            <a:r>
              <a:rPr lang="en-US" dirty="0" smtClean="0"/>
              <a:t>: Pro-Ed. </a:t>
            </a:r>
          </a:p>
          <a:p>
            <a:endParaRPr lang="en-US" dirty="0" smtClean="0"/>
          </a:p>
          <a:p>
            <a:endParaRPr lang="en-US" dirty="0" smtClean="0"/>
          </a:p>
          <a:p>
            <a:pPr>
              <a:buNone/>
            </a:pPr>
            <a:endParaRPr lang="en-US" dirty="0" smtClean="0"/>
          </a:p>
          <a:p>
            <a:endParaRPr lang="en-US" dirty="0"/>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685800"/>
            <a:ext cx="8381999" cy="6553201"/>
          </a:xfrm>
        </p:spPr>
        <p:txBody>
          <a:bodyPr>
            <a:normAutofit fontScale="47500" lnSpcReduction="20000"/>
          </a:bodyPr>
          <a:lstStyle/>
          <a:p>
            <a:endParaRPr lang="en-US" sz="2909" dirty="0" smtClean="0"/>
          </a:p>
          <a:p>
            <a:r>
              <a:rPr lang="en-US" sz="2909" dirty="0" err="1" smtClean="0"/>
              <a:t>Logemann</a:t>
            </a:r>
            <a:r>
              <a:rPr lang="en-US" sz="2909" dirty="0" smtClean="0"/>
              <a:t>, J.A., </a:t>
            </a:r>
            <a:r>
              <a:rPr lang="en-US" sz="2909" dirty="0" err="1" smtClean="0"/>
              <a:t>Pauloski</a:t>
            </a:r>
            <a:r>
              <a:rPr lang="en-US" sz="2909" dirty="0" smtClean="0"/>
              <a:t>, B.R., </a:t>
            </a:r>
            <a:r>
              <a:rPr lang="en-US" sz="2909" dirty="0" err="1" smtClean="0"/>
              <a:t>Colangelo</a:t>
            </a:r>
            <a:r>
              <a:rPr lang="en-US" sz="2909" dirty="0" smtClean="0"/>
              <a:t>, L., Lazarus, C., </a:t>
            </a:r>
            <a:r>
              <a:rPr lang="en-US" sz="2909" dirty="0" err="1" smtClean="0"/>
              <a:t>Fujiu</a:t>
            </a:r>
            <a:r>
              <a:rPr lang="en-US" sz="2909" dirty="0" smtClean="0"/>
              <a:t>, M., </a:t>
            </a:r>
            <a:r>
              <a:rPr lang="en-US" sz="2909" dirty="0" err="1" smtClean="0"/>
              <a:t>Kahrilas</a:t>
            </a:r>
            <a:r>
              <a:rPr lang="en-US" sz="2909" dirty="0" smtClean="0"/>
              <a:t>, P.J. (1995).Effects of a sour bolus on </a:t>
            </a:r>
            <a:r>
              <a:rPr lang="en-US" sz="2909" dirty="0" err="1" smtClean="0"/>
              <a:t>oropharyngeal</a:t>
            </a:r>
            <a:r>
              <a:rPr lang="en-US" sz="2909" dirty="0" smtClean="0"/>
              <a:t> swallowing measures in patients with </a:t>
            </a:r>
            <a:r>
              <a:rPr lang="en-US" sz="2909" dirty="0" err="1" smtClean="0"/>
              <a:t>neurogenic</a:t>
            </a:r>
            <a:r>
              <a:rPr lang="en-US" sz="2909" dirty="0" smtClean="0"/>
              <a:t> dysphagia. </a:t>
            </a:r>
            <a:r>
              <a:rPr lang="en-US" sz="2909" i="1" dirty="0" smtClean="0"/>
              <a:t>Journal of Speech and Hearing Research, 38</a:t>
            </a:r>
            <a:r>
              <a:rPr lang="en-US" sz="2909" dirty="0" smtClean="0"/>
              <a:t>(3), 556-63.  </a:t>
            </a:r>
          </a:p>
          <a:p>
            <a:r>
              <a:rPr lang="en-US" sz="2909" dirty="0" err="1" smtClean="0"/>
              <a:t>Logemann</a:t>
            </a:r>
            <a:r>
              <a:rPr lang="en-US" sz="2909" dirty="0" smtClean="0"/>
              <a:t>, JA, et al. (2008). A randomized study of three interventions for aspiration of thin liquids in patients with dementia or Parkinson’s disease. Journal of Speech Language Hearing Research, </a:t>
            </a:r>
            <a:r>
              <a:rPr lang="en-US" sz="2909" i="1" dirty="0" smtClean="0"/>
              <a:t>51</a:t>
            </a:r>
            <a:r>
              <a:rPr lang="en-US" sz="2909" dirty="0" smtClean="0"/>
              <a:t>(1), 173-183. </a:t>
            </a:r>
          </a:p>
          <a:p>
            <a:r>
              <a:rPr lang="en-US" sz="2909" dirty="0" err="1" smtClean="0"/>
              <a:t>Makeda</a:t>
            </a:r>
            <a:r>
              <a:rPr lang="en-US" sz="2909" dirty="0" smtClean="0"/>
              <a:t>, K. &amp; </a:t>
            </a:r>
            <a:r>
              <a:rPr lang="en-US" sz="2909" dirty="0" err="1" smtClean="0"/>
              <a:t>Akagi</a:t>
            </a:r>
            <a:r>
              <a:rPr lang="en-US" sz="2909" dirty="0" smtClean="0"/>
              <a:t>, J. (2014). Oral care may reduce pneumonia in the tube-fed elderly: A preliminary study. Dysphagia. Advanced online publication. Doi:10.1007/s00455-014-9553-6</a:t>
            </a:r>
          </a:p>
          <a:p>
            <a:r>
              <a:rPr lang="en-US" sz="2909" dirty="0" smtClean="0"/>
              <a:t>Pace CC, McCullough GH. (2010). The association between oral microorganisms and aspiration pneumonia in the institutionalized elderly: Review and recommendations.  </a:t>
            </a:r>
          </a:p>
          <a:p>
            <a:r>
              <a:rPr lang="en-US" sz="2909" dirty="0" err="1" smtClean="0"/>
              <a:t>Pellieter</a:t>
            </a:r>
            <a:r>
              <a:rPr lang="en-US" sz="2909" dirty="0" smtClean="0"/>
              <a:t>, C.A., &amp; </a:t>
            </a:r>
            <a:r>
              <a:rPr lang="en-US" sz="2909" dirty="0" err="1" smtClean="0"/>
              <a:t>Dhanaraj</a:t>
            </a:r>
            <a:r>
              <a:rPr lang="en-US" sz="2909" dirty="0" smtClean="0"/>
              <a:t>, G.E. (2006). The effect of taste and palatability on lingual and swallowing pressure. </a:t>
            </a:r>
            <a:r>
              <a:rPr lang="en-US" sz="2909" i="1" dirty="0" smtClean="0"/>
              <a:t>Dysphagia, 21, </a:t>
            </a:r>
            <a:r>
              <a:rPr lang="en-US" sz="2909" dirty="0" smtClean="0"/>
              <a:t>121-128. </a:t>
            </a:r>
          </a:p>
          <a:p>
            <a:r>
              <a:rPr lang="en-US" sz="2909" dirty="0" smtClean="0"/>
              <a:t>Regan, J., </a:t>
            </a:r>
            <a:r>
              <a:rPr lang="en-US" sz="2909" dirty="0" err="1" smtClean="0"/>
              <a:t>Walshe</a:t>
            </a:r>
            <a:r>
              <a:rPr lang="en-US" sz="2909" dirty="0" smtClean="0"/>
              <a:t>, M., &amp; Tobin, W.O. (2010). Immediate effects of thermal tactile stimulation on timing of swallow in idiopathic Parkinson’s disease. </a:t>
            </a:r>
            <a:r>
              <a:rPr lang="en-US" sz="2909" i="1" dirty="0" smtClean="0"/>
              <a:t>Dysphagia, 25</a:t>
            </a:r>
            <a:r>
              <a:rPr lang="en-US" sz="2909" dirty="0" smtClean="0"/>
              <a:t>(3), 207-215. </a:t>
            </a:r>
          </a:p>
          <a:p>
            <a:r>
              <a:rPr lang="en-US" sz="2909" dirty="0" smtClean="0"/>
              <a:t>Robbins, J. et al. (2008). Comparison of two interventions for liquid aspirations on pneumonia incidence a randomized trial. Annals of Internal Medicine, </a:t>
            </a:r>
            <a:r>
              <a:rPr lang="en-US" sz="2909" i="1" dirty="0" smtClean="0"/>
              <a:t>148</a:t>
            </a:r>
            <a:r>
              <a:rPr lang="en-US" sz="2909" dirty="0" smtClean="0"/>
              <a:t>(7), 509-518. </a:t>
            </a:r>
          </a:p>
          <a:p>
            <a:r>
              <a:rPr lang="en-US" sz="2909" dirty="0" err="1" smtClean="0"/>
              <a:t>Sdravou</a:t>
            </a:r>
            <a:r>
              <a:rPr lang="en-US" sz="2909" dirty="0" smtClean="0"/>
              <a:t>, K., and </a:t>
            </a:r>
            <a:r>
              <a:rPr lang="en-US" sz="2909" dirty="0" err="1" smtClean="0"/>
              <a:t>Washe</a:t>
            </a:r>
            <a:r>
              <a:rPr lang="en-US" sz="2909" dirty="0" smtClean="0"/>
              <a:t>, M. (2012). Effects of carbonated liquids on </a:t>
            </a:r>
            <a:r>
              <a:rPr lang="en-US" sz="2909" dirty="0" err="1" smtClean="0"/>
              <a:t>oropharyngeal</a:t>
            </a:r>
            <a:r>
              <a:rPr lang="en-US" sz="2909" dirty="0" smtClean="0"/>
              <a:t> swallowing measures in people with </a:t>
            </a:r>
            <a:r>
              <a:rPr lang="en-US" sz="2909" dirty="0" err="1" smtClean="0"/>
              <a:t>neurogenic</a:t>
            </a:r>
            <a:r>
              <a:rPr lang="en-US" sz="2909" dirty="0" smtClean="0"/>
              <a:t> dysphagia. </a:t>
            </a:r>
            <a:r>
              <a:rPr lang="en-US" sz="2909" i="1" dirty="0" smtClean="0"/>
              <a:t>Dysphagia, 27, </a:t>
            </a:r>
            <a:r>
              <a:rPr lang="en-US" sz="2909" dirty="0" smtClean="0"/>
              <a:t>240-250. </a:t>
            </a:r>
          </a:p>
          <a:p>
            <a:r>
              <a:rPr lang="en-US" sz="2909" dirty="0" smtClean="0"/>
              <a:t>Shanahan, T.K., </a:t>
            </a:r>
            <a:r>
              <a:rPr lang="en-US" sz="2909" dirty="0" err="1" smtClean="0"/>
              <a:t>Logemann</a:t>
            </a:r>
            <a:r>
              <a:rPr lang="en-US" sz="2909" dirty="0" smtClean="0"/>
              <a:t>, J.A., </a:t>
            </a:r>
            <a:r>
              <a:rPr lang="en-US" sz="2909" dirty="0" err="1" smtClean="0"/>
              <a:t>Rademaker</a:t>
            </a:r>
            <a:r>
              <a:rPr lang="en-US" sz="2909" dirty="0" smtClean="0"/>
              <a:t>, A.W., </a:t>
            </a:r>
            <a:r>
              <a:rPr lang="en-US" sz="2909" dirty="0" err="1" smtClean="0"/>
              <a:t>Pauloski</a:t>
            </a:r>
            <a:r>
              <a:rPr lang="en-US" sz="2909" dirty="0" smtClean="0"/>
              <a:t>, B.R., </a:t>
            </a:r>
            <a:r>
              <a:rPr lang="en-US" sz="2909" dirty="0" err="1" smtClean="0"/>
              <a:t>Kahrilas</a:t>
            </a:r>
            <a:r>
              <a:rPr lang="en-US" sz="2909" dirty="0" smtClean="0"/>
              <a:t>, P.J. (1993) Chin-down posture effect on aspiration in </a:t>
            </a:r>
            <a:r>
              <a:rPr lang="en-US" sz="2909" dirty="0" err="1" smtClean="0"/>
              <a:t>dysphagic</a:t>
            </a:r>
            <a:r>
              <a:rPr lang="en-US" sz="2909" dirty="0" smtClean="0"/>
              <a:t> patients. </a:t>
            </a:r>
            <a:r>
              <a:rPr lang="en-US" sz="2909" i="1" dirty="0" smtClean="0"/>
              <a:t>Arch Phys Med </a:t>
            </a:r>
            <a:r>
              <a:rPr lang="en-US" sz="2909" i="1" dirty="0" err="1" smtClean="0"/>
              <a:t>Rehabil</a:t>
            </a:r>
            <a:r>
              <a:rPr lang="en-US" sz="2909" i="1" dirty="0" smtClean="0"/>
              <a:t> 74, </a:t>
            </a:r>
            <a:r>
              <a:rPr lang="en-US" sz="2909" dirty="0" smtClean="0"/>
              <a:t>736-739. </a:t>
            </a:r>
          </a:p>
          <a:p>
            <a:r>
              <a:rPr lang="en-US" sz="2909" dirty="0" smtClean="0"/>
              <a:t>Sharpe K, Ward L, </a:t>
            </a:r>
            <a:r>
              <a:rPr lang="en-US" sz="2909" dirty="0" err="1" smtClean="0"/>
              <a:t>Cichero</a:t>
            </a:r>
            <a:r>
              <a:rPr lang="en-US" sz="2909" dirty="0" smtClean="0"/>
              <a:t> J, </a:t>
            </a:r>
            <a:r>
              <a:rPr lang="en-US" sz="2909" dirty="0" err="1" smtClean="0"/>
              <a:t>Sopade</a:t>
            </a:r>
            <a:r>
              <a:rPr lang="en-US" sz="2909" dirty="0" smtClean="0"/>
              <a:t> P, Halley P. (2007). Thickened fluids and water absorption in rats and humans. Dysphagia, </a:t>
            </a:r>
            <a:r>
              <a:rPr lang="en-US" sz="2909" i="1" dirty="0" smtClean="0"/>
              <a:t>22</a:t>
            </a:r>
            <a:r>
              <a:rPr lang="en-US" sz="2909" dirty="0" smtClean="0"/>
              <a:t>, 193–203. DOI: 10.1007/s00455-006-9072-1.</a:t>
            </a:r>
          </a:p>
          <a:p>
            <a:r>
              <a:rPr lang="en-US" sz="2909" dirty="0" err="1" smtClean="0"/>
              <a:t>Teismann</a:t>
            </a:r>
            <a:r>
              <a:rPr lang="en-US" sz="2909" dirty="0" smtClean="0"/>
              <a:t>, I.K., </a:t>
            </a:r>
            <a:r>
              <a:rPr lang="en-US" sz="2909" dirty="0" err="1" smtClean="0"/>
              <a:t>Steinstrater</a:t>
            </a:r>
            <a:r>
              <a:rPr lang="en-US" sz="2909" dirty="0" smtClean="0"/>
              <a:t>, O., </a:t>
            </a:r>
            <a:r>
              <a:rPr lang="en-US" sz="2909" dirty="0" err="1" smtClean="0"/>
              <a:t>Warnecke</a:t>
            </a:r>
            <a:r>
              <a:rPr lang="en-US" sz="2909" dirty="0" smtClean="0"/>
              <a:t>, T., </a:t>
            </a:r>
            <a:r>
              <a:rPr lang="en-US" sz="2909" dirty="0" err="1" smtClean="0"/>
              <a:t>Suntrup</a:t>
            </a:r>
            <a:r>
              <a:rPr lang="en-US" sz="2909" dirty="0" smtClean="0"/>
              <a:t>, S., </a:t>
            </a:r>
            <a:r>
              <a:rPr lang="en-US" sz="2909" dirty="0" err="1" smtClean="0"/>
              <a:t>Ringlestein</a:t>
            </a:r>
            <a:r>
              <a:rPr lang="en-US" sz="2909" dirty="0" smtClean="0"/>
              <a:t>, E.B., </a:t>
            </a:r>
            <a:r>
              <a:rPr lang="en-US" sz="2909" dirty="0" err="1" smtClean="0"/>
              <a:t>Pantev</a:t>
            </a:r>
            <a:r>
              <a:rPr lang="en-US" sz="2909" dirty="0" smtClean="0"/>
              <a:t>, C., &amp;</a:t>
            </a:r>
            <a:r>
              <a:rPr lang="en-US" sz="2909" dirty="0" err="1" smtClean="0"/>
              <a:t>Dziewas</a:t>
            </a:r>
            <a:r>
              <a:rPr lang="en-US" sz="2909" dirty="0" smtClean="0"/>
              <a:t>, R. (2009). Tactile thermal oral stimulation increases the cortical representation of swallowing. </a:t>
            </a:r>
            <a:r>
              <a:rPr lang="en-US" sz="2909" i="1" dirty="0" err="1" smtClean="0"/>
              <a:t>BioMedCentral</a:t>
            </a:r>
            <a:r>
              <a:rPr lang="en-US" sz="2909" i="1" dirty="0" smtClean="0"/>
              <a:t> Neuroscience, 10</a:t>
            </a:r>
            <a:r>
              <a:rPr lang="en-US" sz="2909" dirty="0" smtClean="0"/>
              <a:t>(71). DOI: 10.1186/1471-2202-10-71</a:t>
            </a:r>
          </a:p>
          <a:p>
            <a:r>
              <a:rPr lang="en-US" sz="2909" dirty="0" err="1" smtClean="0"/>
              <a:t>Toren</a:t>
            </a:r>
            <a:r>
              <a:rPr lang="en-US" sz="2909" dirty="0" smtClean="0"/>
              <a:t>, F. (2013, January 26). CN exam. Retrieved from http://brainslt.blogspot.com/2013/01/cn-exam.html</a:t>
            </a:r>
          </a:p>
          <a:p>
            <a:r>
              <a:rPr lang="en-US" sz="2909" dirty="0" err="1" smtClean="0"/>
              <a:t>Yoneyama</a:t>
            </a:r>
            <a:r>
              <a:rPr lang="en-US" sz="2909" dirty="0" smtClean="0"/>
              <a:t>, T., Yoshida, M., </a:t>
            </a:r>
            <a:r>
              <a:rPr lang="en-US" sz="2909" dirty="0" err="1" smtClean="0"/>
              <a:t>Ohuri</a:t>
            </a:r>
            <a:r>
              <a:rPr lang="en-US" sz="2909" dirty="0" smtClean="0"/>
              <a:t>, T. . . . Sasaki, H. (2002). Oral care reduces pneumonia in older patients in nursing homes. Journal of the American Geriatric Society, 50, 430-433.</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Frazier Free Water Protocol</a:t>
            </a:r>
            <a:endParaRPr lang="en-US" dirty="0"/>
          </a:p>
        </p:txBody>
      </p:sp>
      <p:sp>
        <p:nvSpPr>
          <p:cNvPr id="3" name="Content Placeholder 2"/>
          <p:cNvSpPr>
            <a:spLocks noGrp="1"/>
          </p:cNvSpPr>
          <p:nvPr>
            <p:ph idx="1"/>
          </p:nvPr>
        </p:nvSpPr>
        <p:spPr/>
        <p:txBody>
          <a:bodyPr/>
          <a:lstStyle/>
          <a:p>
            <a:endParaRPr lang="en-US" dirty="0" smtClean="0"/>
          </a:p>
          <a:p>
            <a:r>
              <a:rPr lang="en-US" dirty="0" smtClean="0"/>
              <a:t>Patients using the Free Water Protocol demonstrated increased fluid intake compared to patients who only drank thickened liquids (Bronson-Lowe et al, 2008; </a:t>
            </a:r>
            <a:r>
              <a:rPr lang="en-US" dirty="0" err="1" smtClean="0"/>
              <a:t>Garon</a:t>
            </a:r>
            <a:r>
              <a:rPr lang="en-US" dirty="0" smtClean="0"/>
              <a:t>, Engle, Ormiston, 2007). </a:t>
            </a:r>
          </a:p>
          <a:p>
            <a:r>
              <a:rPr lang="en-US" dirty="0" smtClean="0"/>
              <a:t>The Free Water Protocol facilitates maximal hydration and increases patient satisfaction. </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ＭＳ Ｐ明朝"/>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Flow.thmx</Template>
  <TotalTime>2383</TotalTime>
  <Words>5576</Words>
  <Application>Microsoft Macintosh PowerPoint</Application>
  <PresentationFormat>On-screen Show (4:3)</PresentationFormat>
  <Paragraphs>515</Paragraphs>
  <Slides>81</Slides>
  <Notes>3</Notes>
  <HiddenSlides>0</HiddenSlides>
  <MMClips>0</MMClips>
  <ScaleCrop>false</ScaleCrop>
  <HeadingPairs>
    <vt:vector size="4" baseType="variant">
      <vt:variant>
        <vt:lpstr>Design Template</vt:lpstr>
      </vt:variant>
      <vt:variant>
        <vt:i4>1</vt:i4>
      </vt:variant>
      <vt:variant>
        <vt:lpstr>Slide Titles</vt:lpstr>
      </vt:variant>
      <vt:variant>
        <vt:i4>81</vt:i4>
      </vt:variant>
    </vt:vector>
  </HeadingPairs>
  <TitlesOfParts>
    <vt:vector size="82" baseType="lpstr">
      <vt:lpstr>Flow</vt:lpstr>
      <vt:lpstr>Stop Shoving Thickened Liquids Down My Throat: Dysphagia in the Aging Population </vt:lpstr>
      <vt:lpstr>Disclosures</vt:lpstr>
      <vt:lpstr>What is Dysphagia? </vt:lpstr>
      <vt:lpstr>What is Dementia? </vt:lpstr>
      <vt:lpstr>Dysphagia in the Dementia Population</vt:lpstr>
      <vt:lpstr>How Does Dysphagia Affect Patients With Dementia? </vt:lpstr>
      <vt:lpstr>Preventing Dehydration: Frazier Free Water Protocol </vt:lpstr>
      <vt:lpstr>Frazier Free Water Protocol</vt:lpstr>
      <vt:lpstr>Frazier Free Water Protocol</vt:lpstr>
      <vt:lpstr>Aspiration Pneumonia: Why Is Everyone Concerned? </vt:lpstr>
      <vt:lpstr>Predictors of Aspiration Pneumonia</vt:lpstr>
      <vt:lpstr>Preventing Aspiration Pneumonia: Oral Care Is Important</vt:lpstr>
      <vt:lpstr>What Is Good Oral Care? </vt:lpstr>
      <vt:lpstr>What is the Hierarchy of Dysphagia Management? </vt:lpstr>
      <vt:lpstr>Dysphagia Management: Staging Dementia</vt:lpstr>
      <vt:lpstr>Stages of Dementia</vt:lpstr>
      <vt:lpstr>Dysphagia Management: Chief Complaints</vt:lpstr>
      <vt:lpstr>Dysphagia Management: Clinical Evaluation</vt:lpstr>
      <vt:lpstr>Slide 19</vt:lpstr>
      <vt:lpstr>Dysphagia Management: Imaging</vt:lpstr>
      <vt:lpstr>Dysphagia Management: Imaging</vt:lpstr>
      <vt:lpstr>Dysphagia Management: Imaging</vt:lpstr>
      <vt:lpstr>Dysphagia Management: Early Stage Dementia</vt:lpstr>
      <vt:lpstr>Slide 24</vt:lpstr>
      <vt:lpstr>Early Dementia: Postural Techniques</vt:lpstr>
      <vt:lpstr>Early Dementia: Techniques to Enhance Oral Sensation</vt:lpstr>
      <vt:lpstr>Early Dementia: Swallowing Maneuvers and Other Strategies </vt:lpstr>
      <vt:lpstr>Volume Control</vt:lpstr>
      <vt:lpstr>Early Dementia: Diet Modification </vt:lpstr>
      <vt:lpstr>Why Modified Diets? </vt:lpstr>
      <vt:lpstr>Diet Modifications: Are They Really Safer? </vt:lpstr>
      <vt:lpstr>Diet Modifications, contd. </vt:lpstr>
      <vt:lpstr>Diet Modifications, contd. </vt:lpstr>
      <vt:lpstr>Considerations for Thickened Liquids</vt:lpstr>
      <vt:lpstr>Considerations for Thickened Liquids</vt:lpstr>
      <vt:lpstr>Dysphagia Management: Moderate Dementia </vt:lpstr>
      <vt:lpstr>Moderate Dementia: Techniques to Enhance Oral Sensation</vt:lpstr>
      <vt:lpstr>Moderate Dementia: Techniques to Enhance Oral Sensation</vt:lpstr>
      <vt:lpstr>Moderate Dementia: Swallowing Maneuvers and Other Strategies </vt:lpstr>
      <vt:lpstr>Moderate Dementia: Diet Modifications</vt:lpstr>
      <vt:lpstr>Dysphagia Management: Severe Dementia</vt:lpstr>
      <vt:lpstr>Severe Dementia: Postural Techniques</vt:lpstr>
      <vt:lpstr>Severe Dementia: Techniques to Enhance Oral Sensation</vt:lpstr>
      <vt:lpstr>Severe Dementia: Other Compensatory Strategies</vt:lpstr>
      <vt:lpstr>Severe Dementia: Diet Modification</vt:lpstr>
      <vt:lpstr>Severe Dementia: Diet Modification</vt:lpstr>
      <vt:lpstr>Dysphagia Management: Family Education</vt:lpstr>
      <vt:lpstr>Dysphagia Management: Discharge </vt:lpstr>
      <vt:lpstr>Waiver Your Diet Noncompliance Goodbye</vt:lpstr>
      <vt:lpstr>QUALITY OF LIFE</vt:lpstr>
      <vt:lpstr>QUALITY OF LIFE, contd. </vt:lpstr>
      <vt:lpstr>Case Study: Early Stage Dementia Patient A</vt:lpstr>
      <vt:lpstr>Patient A</vt:lpstr>
      <vt:lpstr>Patient A</vt:lpstr>
      <vt:lpstr>Patient A</vt:lpstr>
      <vt:lpstr>Patient A</vt:lpstr>
      <vt:lpstr>Patient A</vt:lpstr>
      <vt:lpstr>Patient A</vt:lpstr>
      <vt:lpstr>Patient A</vt:lpstr>
      <vt:lpstr>Patient A</vt:lpstr>
      <vt:lpstr>Patient A</vt:lpstr>
      <vt:lpstr>Case Study: Moderate Dementia Patient B</vt:lpstr>
      <vt:lpstr>Patient B</vt:lpstr>
      <vt:lpstr>Patient B</vt:lpstr>
      <vt:lpstr>Patient B</vt:lpstr>
      <vt:lpstr>Patient B</vt:lpstr>
      <vt:lpstr>Patient B</vt:lpstr>
      <vt:lpstr>Patient B</vt:lpstr>
      <vt:lpstr>Patient B</vt:lpstr>
      <vt:lpstr>Patient B</vt:lpstr>
      <vt:lpstr>Patient B</vt:lpstr>
      <vt:lpstr>Patient B</vt:lpstr>
      <vt:lpstr>Case Study: Severe Dementia Patient C</vt:lpstr>
      <vt:lpstr>Patient C</vt:lpstr>
      <vt:lpstr>Patient C</vt:lpstr>
      <vt:lpstr>Patient C</vt:lpstr>
      <vt:lpstr>Final Thoughts </vt:lpstr>
      <vt:lpstr>Questions? </vt:lpstr>
      <vt:lpstr>References </vt:lpstr>
      <vt:lpstr>Slide 80</vt:lpstr>
      <vt:lpstr>Slide 81</vt:lpstr>
    </vt:vector>
  </TitlesOfParts>
  <Company>Howard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Stop Shoving Thickened Liquids Down My Throat: Dysphagia in the Aging Population.</dc:title>
  <dc:creator>Joy Carter</dc:creator>
  <cp:lastModifiedBy>Joy Carter</cp:lastModifiedBy>
  <cp:revision>63</cp:revision>
  <cp:lastPrinted>2017-11-30T02:52:11Z</cp:lastPrinted>
  <dcterms:created xsi:type="dcterms:W3CDTF">2017-12-01T21:25:16Z</dcterms:created>
  <dcterms:modified xsi:type="dcterms:W3CDTF">2017-12-01T21:59:13Z</dcterms:modified>
</cp:coreProperties>
</file>